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73" r:id="rId5"/>
    <p:sldMasterId id="2147483685" r:id="rId6"/>
  </p:sldMasterIdLst>
  <p:notesMasterIdLst>
    <p:notesMasterId r:id="rId47"/>
  </p:notesMasterIdLst>
  <p:handoutMasterIdLst>
    <p:handoutMasterId r:id="rId48"/>
  </p:handoutMasterIdLst>
  <p:sldIdLst>
    <p:sldId id="423" r:id="rId7"/>
    <p:sldId id="261" r:id="rId8"/>
    <p:sldId id="263" r:id="rId9"/>
    <p:sldId id="264" r:id="rId10"/>
    <p:sldId id="265" r:id="rId11"/>
    <p:sldId id="278" r:id="rId12"/>
    <p:sldId id="424" r:id="rId13"/>
    <p:sldId id="383" r:id="rId14"/>
    <p:sldId id="384" r:id="rId15"/>
    <p:sldId id="385" r:id="rId16"/>
    <p:sldId id="285" r:id="rId17"/>
    <p:sldId id="286" r:id="rId18"/>
    <p:sldId id="370" r:id="rId19"/>
    <p:sldId id="399" r:id="rId20"/>
    <p:sldId id="287" r:id="rId21"/>
    <p:sldId id="288" r:id="rId22"/>
    <p:sldId id="289" r:id="rId23"/>
    <p:sldId id="386" r:id="rId24"/>
    <p:sldId id="387" r:id="rId25"/>
    <p:sldId id="388" r:id="rId26"/>
    <p:sldId id="389" r:id="rId27"/>
    <p:sldId id="310" r:id="rId28"/>
    <p:sldId id="291" r:id="rId29"/>
    <p:sldId id="400" r:id="rId30"/>
    <p:sldId id="429" r:id="rId31"/>
    <p:sldId id="294" r:id="rId32"/>
    <p:sldId id="298" r:id="rId33"/>
    <p:sldId id="305" r:id="rId34"/>
    <p:sldId id="297" r:id="rId35"/>
    <p:sldId id="307" r:id="rId36"/>
    <p:sldId id="308" r:id="rId37"/>
    <p:sldId id="309" r:id="rId38"/>
    <p:sldId id="306" r:id="rId39"/>
    <p:sldId id="401" r:id="rId40"/>
    <p:sldId id="295" r:id="rId41"/>
    <p:sldId id="425" r:id="rId42"/>
    <p:sldId id="262" r:id="rId43"/>
    <p:sldId id="426" r:id="rId44"/>
    <p:sldId id="427" r:id="rId45"/>
    <p:sldId id="428" r:id="rId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050"/>
    <a:srgbClr val="007233"/>
    <a:srgbClr val="86C400"/>
    <a:srgbClr val="82BF36"/>
    <a:srgbClr val="7FBA00"/>
    <a:srgbClr val="1F497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271" autoAdjust="0"/>
    <p:restoredTop sz="95274" autoAdjust="0"/>
  </p:normalViewPr>
  <p:slideViewPr>
    <p:cSldViewPr snapToGrid="0">
      <p:cViewPr varScale="1">
        <p:scale>
          <a:sx n="87" d="100"/>
          <a:sy n="87" d="100"/>
        </p:scale>
        <p:origin x="605" y="67"/>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p:cViewPr varScale="1">
        <p:scale>
          <a:sx n="54" d="100"/>
          <a:sy n="54" d="100"/>
        </p:scale>
        <p:origin x="2796" y="4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3" Type="http://schemas.openxmlformats.org/officeDocument/2006/relationships/customXml" Target="../customXml/item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notesMaster" Target="notesMasters/notesMaster1.xml"/><Relationship Id="rId50" Type="http://schemas.openxmlformats.org/officeDocument/2006/relationships/viewProps" Target="viewProp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slide" Target="slides/slide35.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presProps" Target="presProp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handoutMaster" Target="handoutMasters/handoutMaster1.xml"/><Relationship Id="rId8" Type="http://schemas.openxmlformats.org/officeDocument/2006/relationships/slide" Target="slides/slide2.xml"/><Relationship Id="rId51"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12E7B4A-039C-48A2-9B2C-AF16AA3873D8}" type="datetimeFigureOut">
              <a:rPr lang="en-US" smtClean="0"/>
              <a:pPr/>
              <a:t>5/14/2018</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F5FCDD8-505C-48BF-B1E5-CD9B258934D2}" type="slidenum">
              <a:rPr lang="en-US" smtClean="0"/>
              <a:pPr/>
              <a:t>‹#›</a:t>
            </a:fld>
            <a:endParaRPr lang="en-US"/>
          </a:p>
        </p:txBody>
      </p:sp>
    </p:spTree>
    <p:extLst>
      <p:ext uri="{BB962C8B-B14F-4D97-AF65-F5344CB8AC3E}">
        <p14:creationId xmlns:p14="http://schemas.microsoft.com/office/powerpoint/2010/main" val="17819227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A005A0C-54D9-45AA-87D4-C551D08DFCE1}" type="datetimeFigureOut">
              <a:rPr lang="en-US" smtClean="0"/>
              <a:pPr/>
              <a:t>5/14/2018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CFD207A-07DF-40AD-A916-9872E089CE7A}" type="slidenum">
              <a:rPr lang="en-US" smtClean="0"/>
              <a:pPr/>
              <a:t>‹#›</a:t>
            </a:fld>
            <a:endParaRPr lang="en-US"/>
          </a:p>
        </p:txBody>
      </p:sp>
    </p:spTree>
    <p:extLst>
      <p:ext uri="{BB962C8B-B14F-4D97-AF65-F5344CB8AC3E}">
        <p14:creationId xmlns:p14="http://schemas.microsoft.com/office/powerpoint/2010/main" val="12957186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DD4B5B7-85EF-4E48-AC80-2380FACD9C23}" type="slidenum">
              <a:rPr kumimoji="0" lang="en-US" sz="1200" b="0" i="0" u="none" strike="noStrike" kern="1200" cap="none" spc="0" normalizeH="0" baseline="0" noProof="0" smtClean="0">
                <a:ln>
                  <a:noFill/>
                </a:ln>
                <a:solidFill>
                  <a:srgbClr val="000000"/>
                </a:solidFill>
                <a:effectLst/>
                <a:uLnTx/>
                <a:uFillTx/>
                <a:latin typeface="Gill Sans" charset="0"/>
                <a:sym typeface="Gill Sans" charset="0"/>
              </a:rPr>
              <a:pPr marL="0" marR="0" lvl="0" indent="0" algn="r" defTabSz="914400" rtl="0" eaLnBrk="1" fontAlgn="base" latinLnBrk="0" hangingPunct="1">
                <a:lnSpc>
                  <a:spcPct val="100000"/>
                </a:lnSpc>
                <a:spcBef>
                  <a:spcPct val="0"/>
                </a:spcBef>
                <a:spcAft>
                  <a:spcPct val="0"/>
                </a:spcAft>
                <a:buClrTx/>
                <a:buSzTx/>
                <a:buFontTx/>
                <a:buNone/>
                <a:tabLst/>
                <a:defRPr/>
              </a:pPr>
              <a:t>1</a:t>
            </a:fld>
            <a:endParaRPr kumimoji="0" lang="en-US" sz="1200" b="0" i="0" u="none" strike="noStrike" kern="1200" cap="none" spc="0" normalizeH="0" baseline="0" noProof="0">
              <a:ln>
                <a:noFill/>
              </a:ln>
              <a:solidFill>
                <a:srgbClr val="000000"/>
              </a:solidFill>
              <a:effectLst/>
              <a:uLnTx/>
              <a:uFillTx/>
              <a:latin typeface="Gill Sans" charset="0"/>
              <a:sym typeface="Gill Sans" charset="0"/>
            </a:endParaRPr>
          </a:p>
        </p:txBody>
      </p:sp>
    </p:spTree>
    <p:extLst>
      <p:ext uri="{BB962C8B-B14F-4D97-AF65-F5344CB8AC3E}">
        <p14:creationId xmlns:p14="http://schemas.microsoft.com/office/powerpoint/2010/main" val="11454205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13</a:t>
            </a:fld>
            <a:endParaRPr lang="en-US"/>
          </a:p>
        </p:txBody>
      </p:sp>
    </p:spTree>
    <p:extLst>
      <p:ext uri="{BB962C8B-B14F-4D97-AF65-F5344CB8AC3E}">
        <p14:creationId xmlns:p14="http://schemas.microsoft.com/office/powerpoint/2010/main" val="37937547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14</a:t>
            </a:fld>
            <a:endParaRPr lang="en-US"/>
          </a:p>
        </p:txBody>
      </p:sp>
    </p:spTree>
    <p:extLst>
      <p:ext uri="{BB962C8B-B14F-4D97-AF65-F5344CB8AC3E}">
        <p14:creationId xmlns:p14="http://schemas.microsoft.com/office/powerpoint/2010/main" val="19790906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15</a:t>
            </a:fld>
            <a:endParaRPr lang="en-US"/>
          </a:p>
        </p:txBody>
      </p:sp>
    </p:spTree>
    <p:extLst>
      <p:ext uri="{BB962C8B-B14F-4D97-AF65-F5344CB8AC3E}">
        <p14:creationId xmlns:p14="http://schemas.microsoft.com/office/powerpoint/2010/main" val="34864244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16</a:t>
            </a:fld>
            <a:endParaRPr lang="en-US"/>
          </a:p>
        </p:txBody>
      </p:sp>
    </p:spTree>
    <p:extLst>
      <p:ext uri="{BB962C8B-B14F-4D97-AF65-F5344CB8AC3E}">
        <p14:creationId xmlns:p14="http://schemas.microsoft.com/office/powerpoint/2010/main" val="33097627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17</a:t>
            </a:fld>
            <a:endParaRPr lang="en-US"/>
          </a:p>
        </p:txBody>
      </p:sp>
    </p:spTree>
    <p:extLst>
      <p:ext uri="{BB962C8B-B14F-4D97-AF65-F5344CB8AC3E}">
        <p14:creationId xmlns:p14="http://schemas.microsoft.com/office/powerpoint/2010/main" val="15141478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22</a:t>
            </a:fld>
            <a:endParaRPr lang="en-US"/>
          </a:p>
        </p:txBody>
      </p:sp>
    </p:spTree>
    <p:extLst>
      <p:ext uri="{BB962C8B-B14F-4D97-AF65-F5344CB8AC3E}">
        <p14:creationId xmlns:p14="http://schemas.microsoft.com/office/powerpoint/2010/main" val="8024400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23</a:t>
            </a:fld>
            <a:endParaRPr lang="en-US"/>
          </a:p>
        </p:txBody>
      </p:sp>
    </p:spTree>
    <p:extLst>
      <p:ext uri="{BB962C8B-B14F-4D97-AF65-F5344CB8AC3E}">
        <p14:creationId xmlns:p14="http://schemas.microsoft.com/office/powerpoint/2010/main" val="42507777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24</a:t>
            </a:fld>
            <a:endParaRPr lang="en-US"/>
          </a:p>
        </p:txBody>
      </p:sp>
    </p:spTree>
    <p:extLst>
      <p:ext uri="{BB962C8B-B14F-4D97-AF65-F5344CB8AC3E}">
        <p14:creationId xmlns:p14="http://schemas.microsoft.com/office/powerpoint/2010/main" val="1554030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DD4B5B7-85EF-4E48-AC80-2380FACD9C23}" type="slidenum">
              <a:rPr kumimoji="0" lang="en-US" sz="1200" b="0" i="0" u="none" strike="noStrike" kern="1200" cap="none" spc="0" normalizeH="0" baseline="0" noProof="0" smtClean="0">
                <a:ln>
                  <a:noFill/>
                </a:ln>
                <a:solidFill>
                  <a:srgbClr val="000000"/>
                </a:solidFill>
                <a:effectLst/>
                <a:uLnTx/>
                <a:uFillTx/>
                <a:latin typeface="Gill Sans" charset="0"/>
                <a:sym typeface="Gill Sans" charset="0"/>
              </a:rPr>
              <a:pPr marL="0" marR="0" lvl="0" indent="0" algn="r" defTabSz="914400" rtl="0" eaLnBrk="1" fontAlgn="base" latinLnBrk="0" hangingPunct="1">
                <a:lnSpc>
                  <a:spcPct val="100000"/>
                </a:lnSpc>
                <a:spcBef>
                  <a:spcPct val="0"/>
                </a:spcBef>
                <a:spcAft>
                  <a:spcPct val="0"/>
                </a:spcAft>
                <a:buClrTx/>
                <a:buSzTx/>
                <a:buFontTx/>
                <a:buNone/>
                <a:tabLst/>
                <a:defRPr/>
              </a:pPr>
              <a:t>25</a:t>
            </a:fld>
            <a:endParaRPr kumimoji="0" lang="en-US" sz="1200" b="0" i="0" u="none" strike="noStrike" kern="1200" cap="none" spc="0" normalizeH="0" baseline="0" noProof="0">
              <a:ln>
                <a:noFill/>
              </a:ln>
              <a:solidFill>
                <a:srgbClr val="000000"/>
              </a:solidFill>
              <a:effectLst/>
              <a:uLnTx/>
              <a:uFillTx/>
              <a:latin typeface="Gill Sans" charset="0"/>
              <a:sym typeface="Gill Sans" charset="0"/>
            </a:endParaRPr>
          </a:p>
        </p:txBody>
      </p:sp>
    </p:spTree>
    <p:extLst>
      <p:ext uri="{BB962C8B-B14F-4D97-AF65-F5344CB8AC3E}">
        <p14:creationId xmlns:p14="http://schemas.microsoft.com/office/powerpoint/2010/main" val="10891726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26</a:t>
            </a:fld>
            <a:endParaRPr lang="en-US"/>
          </a:p>
        </p:txBody>
      </p:sp>
    </p:spTree>
    <p:extLst>
      <p:ext uri="{BB962C8B-B14F-4D97-AF65-F5344CB8AC3E}">
        <p14:creationId xmlns:p14="http://schemas.microsoft.com/office/powerpoint/2010/main" val="4831596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4CFD207A-07DF-40AD-A916-9872E089CE7A}" type="slidenum">
              <a:rPr lang="en-US" smtClean="0"/>
              <a:pPr/>
              <a:t>2</a:t>
            </a:fld>
            <a:endParaRPr lang="en-US"/>
          </a:p>
        </p:txBody>
      </p:sp>
    </p:spTree>
    <p:extLst>
      <p:ext uri="{BB962C8B-B14F-4D97-AF65-F5344CB8AC3E}">
        <p14:creationId xmlns:p14="http://schemas.microsoft.com/office/powerpoint/2010/main" val="916498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33</a:t>
            </a:fld>
            <a:endParaRPr lang="en-US"/>
          </a:p>
        </p:txBody>
      </p:sp>
    </p:spTree>
    <p:extLst>
      <p:ext uri="{BB962C8B-B14F-4D97-AF65-F5344CB8AC3E}">
        <p14:creationId xmlns:p14="http://schemas.microsoft.com/office/powerpoint/2010/main" val="307496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34</a:t>
            </a:fld>
            <a:endParaRPr lang="en-US"/>
          </a:p>
        </p:txBody>
      </p:sp>
    </p:spTree>
    <p:extLst>
      <p:ext uri="{BB962C8B-B14F-4D97-AF65-F5344CB8AC3E}">
        <p14:creationId xmlns:p14="http://schemas.microsoft.com/office/powerpoint/2010/main" val="137403812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There are lots of other supervised problems.</a:t>
            </a:r>
          </a:p>
          <a:p>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35</a:t>
            </a:fld>
            <a:endParaRPr lang="en-US"/>
          </a:p>
        </p:txBody>
      </p:sp>
    </p:spTree>
    <p:extLst>
      <p:ext uri="{BB962C8B-B14F-4D97-AF65-F5344CB8AC3E}">
        <p14:creationId xmlns:p14="http://schemas.microsoft.com/office/powerpoint/2010/main" val="168465304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FB642F0-B3A2-0046-960D-2A9C92B7620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4420171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4CFD207A-07DF-40AD-A916-9872E089CE7A}" type="slidenum">
              <a:rPr lang="en-US" smtClean="0"/>
              <a:pPr/>
              <a:t>37</a:t>
            </a:fld>
            <a:endParaRPr lang="en-US"/>
          </a:p>
        </p:txBody>
      </p:sp>
    </p:spTree>
    <p:extLst>
      <p:ext uri="{BB962C8B-B14F-4D97-AF65-F5344CB8AC3E}">
        <p14:creationId xmlns:p14="http://schemas.microsoft.com/office/powerpoint/2010/main" val="335749499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4CFD207A-07DF-40AD-A916-9872E089CE7A}" type="slidenum">
              <a:rPr lang="en-US" smtClean="0"/>
              <a:pPr/>
              <a:t>38</a:t>
            </a:fld>
            <a:endParaRPr lang="en-US"/>
          </a:p>
        </p:txBody>
      </p:sp>
    </p:spTree>
    <p:extLst>
      <p:ext uri="{BB962C8B-B14F-4D97-AF65-F5344CB8AC3E}">
        <p14:creationId xmlns:p14="http://schemas.microsoft.com/office/powerpoint/2010/main" val="59010360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4CFD207A-07DF-40AD-A916-9872E089CE7A}" type="slidenum">
              <a:rPr lang="en-US" smtClean="0"/>
              <a:pPr/>
              <a:t>39</a:t>
            </a:fld>
            <a:endParaRPr lang="en-US"/>
          </a:p>
        </p:txBody>
      </p:sp>
    </p:spTree>
    <p:extLst>
      <p:ext uri="{BB962C8B-B14F-4D97-AF65-F5344CB8AC3E}">
        <p14:creationId xmlns:p14="http://schemas.microsoft.com/office/powerpoint/2010/main" val="64985200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4CFD207A-07DF-40AD-A916-9872E089CE7A}" type="slidenum">
              <a:rPr lang="en-US" smtClean="0"/>
              <a:pPr/>
              <a:t>40</a:t>
            </a:fld>
            <a:endParaRPr lang="en-US"/>
          </a:p>
        </p:txBody>
      </p:sp>
    </p:spTree>
    <p:extLst>
      <p:ext uri="{BB962C8B-B14F-4D97-AF65-F5344CB8AC3E}">
        <p14:creationId xmlns:p14="http://schemas.microsoft.com/office/powerpoint/2010/main" val="32559627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6</a:t>
            </a:fld>
            <a:endParaRPr lang="en-US" dirty="0"/>
          </a:p>
        </p:txBody>
      </p:sp>
    </p:spTree>
    <p:extLst>
      <p:ext uri="{BB962C8B-B14F-4D97-AF65-F5344CB8AC3E}">
        <p14:creationId xmlns:p14="http://schemas.microsoft.com/office/powerpoint/2010/main" val="15427575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DD4B5B7-85EF-4E48-AC80-2380FACD9C23}" type="slidenum">
              <a:rPr kumimoji="0" lang="en-US" sz="1200" b="0" i="0" u="none" strike="noStrike" kern="1200" cap="none" spc="0" normalizeH="0" baseline="0" noProof="0" smtClean="0">
                <a:ln>
                  <a:noFill/>
                </a:ln>
                <a:solidFill>
                  <a:srgbClr val="000000"/>
                </a:solidFill>
                <a:effectLst/>
                <a:uLnTx/>
                <a:uFillTx/>
                <a:latin typeface="Gill Sans" charset="0"/>
                <a:sym typeface="Gill Sans" charset="0"/>
              </a:rPr>
              <a:pPr marL="0" marR="0" lvl="0" indent="0" algn="r" defTabSz="914400" rtl="0" eaLnBrk="1" fontAlgn="base" latinLnBrk="0" hangingPunct="1">
                <a:lnSpc>
                  <a:spcPct val="100000"/>
                </a:lnSpc>
                <a:spcBef>
                  <a:spcPct val="0"/>
                </a:spcBef>
                <a:spcAft>
                  <a:spcPct val="0"/>
                </a:spcAft>
                <a:buClrTx/>
                <a:buSzTx/>
                <a:buFontTx/>
                <a:buNone/>
                <a:tabLst/>
                <a:defRPr/>
              </a:pPr>
              <a:t>7</a:t>
            </a:fld>
            <a:endParaRPr kumimoji="0" lang="en-US" sz="1200" b="0" i="0" u="none" strike="noStrike" kern="1200" cap="none" spc="0" normalizeH="0" baseline="0" noProof="0">
              <a:ln>
                <a:noFill/>
              </a:ln>
              <a:solidFill>
                <a:srgbClr val="000000"/>
              </a:solidFill>
              <a:effectLst/>
              <a:uLnTx/>
              <a:uFillTx/>
              <a:latin typeface="Gill Sans" charset="0"/>
              <a:sym typeface="Gill Sans" charset="0"/>
            </a:endParaRPr>
          </a:p>
        </p:txBody>
      </p:sp>
    </p:spTree>
    <p:extLst>
      <p:ext uri="{BB962C8B-B14F-4D97-AF65-F5344CB8AC3E}">
        <p14:creationId xmlns:p14="http://schemas.microsoft.com/office/powerpoint/2010/main" val="10366551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8</a:t>
            </a:fld>
            <a:endParaRPr lang="en-US"/>
          </a:p>
        </p:txBody>
      </p:sp>
    </p:spTree>
    <p:extLst>
      <p:ext uri="{BB962C8B-B14F-4D97-AF65-F5344CB8AC3E}">
        <p14:creationId xmlns:p14="http://schemas.microsoft.com/office/powerpoint/2010/main" val="28452223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a:t>.</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9</a:t>
            </a:fld>
            <a:endParaRPr lang="en-US"/>
          </a:p>
        </p:txBody>
      </p:sp>
    </p:spTree>
    <p:extLst>
      <p:ext uri="{BB962C8B-B14F-4D97-AF65-F5344CB8AC3E}">
        <p14:creationId xmlns:p14="http://schemas.microsoft.com/office/powerpoint/2010/main" val="22837447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10</a:t>
            </a:fld>
            <a:endParaRPr lang="en-US"/>
          </a:p>
        </p:txBody>
      </p:sp>
    </p:spTree>
    <p:extLst>
      <p:ext uri="{BB962C8B-B14F-4D97-AF65-F5344CB8AC3E}">
        <p14:creationId xmlns:p14="http://schemas.microsoft.com/office/powerpoint/2010/main" val="38425040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a:p>
            <a:endParaRPr lang="en-US" dirty="0"/>
          </a:p>
          <a:p>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11</a:t>
            </a:fld>
            <a:endParaRPr lang="en-US"/>
          </a:p>
        </p:txBody>
      </p:sp>
    </p:spTree>
    <p:extLst>
      <p:ext uri="{BB962C8B-B14F-4D97-AF65-F5344CB8AC3E}">
        <p14:creationId xmlns:p14="http://schemas.microsoft.com/office/powerpoint/2010/main" val="3618386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12</a:t>
            </a:fld>
            <a:endParaRPr lang="en-US"/>
          </a:p>
        </p:txBody>
      </p:sp>
    </p:spTree>
    <p:extLst>
      <p:ext uri="{BB962C8B-B14F-4D97-AF65-F5344CB8AC3E}">
        <p14:creationId xmlns:p14="http://schemas.microsoft.com/office/powerpoint/2010/main" val="197909064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93271" y="5132437"/>
            <a:ext cx="8579886" cy="1460779"/>
          </a:xfrm>
          <a:prstGeom prst="rect">
            <a:avLst/>
          </a:prstGeom>
        </p:spPr>
        <p:txBody>
          <a:bodyPr lIns="137160" tIns="137160" rIns="137160" bIns="137160" anchor="b" anchorCtr="0">
            <a:normAutofit/>
          </a:bodyPr>
          <a:lstStyle>
            <a:lvl1pPr marL="0" indent="0" algn="l" defTabSz="914052" rtl="0" eaLnBrk="1" latinLnBrk="0" hangingPunct="1">
              <a:lnSpc>
                <a:spcPct val="100000"/>
              </a:lnSpc>
              <a:spcBef>
                <a:spcPts val="0"/>
              </a:spcBef>
              <a:buSzPct val="90000"/>
              <a:buFont typeface="Arial" pitchFamily="34" charset="0"/>
              <a:buNone/>
              <a:defRPr lang="en-US" sz="2400" b="0" kern="0" spc="0" baseline="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457044" indent="0" algn="ctr">
              <a:buNone/>
              <a:defRPr>
                <a:solidFill>
                  <a:schemeClr val="tx1">
                    <a:tint val="75000"/>
                  </a:schemeClr>
                </a:solidFill>
              </a:defRPr>
            </a:lvl2pPr>
            <a:lvl3pPr marL="914088" indent="0" algn="ctr">
              <a:buNone/>
              <a:defRPr>
                <a:solidFill>
                  <a:schemeClr val="tx1">
                    <a:tint val="75000"/>
                  </a:schemeClr>
                </a:solidFill>
              </a:defRPr>
            </a:lvl3pPr>
            <a:lvl4pPr marL="1371133" indent="0" algn="ctr">
              <a:buNone/>
              <a:defRPr>
                <a:solidFill>
                  <a:schemeClr val="tx1">
                    <a:tint val="75000"/>
                  </a:schemeClr>
                </a:solidFill>
              </a:defRPr>
            </a:lvl4pPr>
            <a:lvl5pPr marL="1828178" indent="0" algn="ctr">
              <a:buNone/>
              <a:defRPr>
                <a:solidFill>
                  <a:schemeClr val="tx1">
                    <a:tint val="75000"/>
                  </a:schemeClr>
                </a:solidFill>
              </a:defRPr>
            </a:lvl5pPr>
            <a:lvl6pPr marL="2285222" indent="0" algn="ctr">
              <a:buNone/>
              <a:defRPr>
                <a:solidFill>
                  <a:schemeClr val="tx1">
                    <a:tint val="75000"/>
                  </a:schemeClr>
                </a:solidFill>
              </a:defRPr>
            </a:lvl6pPr>
            <a:lvl7pPr marL="2742267" indent="0" algn="ctr">
              <a:buNone/>
              <a:defRPr>
                <a:solidFill>
                  <a:schemeClr val="tx1">
                    <a:tint val="75000"/>
                  </a:schemeClr>
                </a:solidFill>
              </a:defRPr>
            </a:lvl7pPr>
            <a:lvl8pPr marL="3199311" indent="0" algn="ctr">
              <a:buNone/>
              <a:defRPr>
                <a:solidFill>
                  <a:schemeClr val="tx1">
                    <a:tint val="75000"/>
                  </a:schemeClr>
                </a:solidFill>
              </a:defRPr>
            </a:lvl8pPr>
            <a:lvl9pPr marL="3656358" indent="0" algn="ctr">
              <a:buNone/>
              <a:defRPr>
                <a:solidFill>
                  <a:schemeClr val="tx1">
                    <a:tint val="75000"/>
                  </a:schemeClr>
                </a:solidFill>
              </a:defRPr>
            </a:lvl9pPr>
          </a:lstStyle>
          <a:p>
            <a:r>
              <a:rPr lang="en-US" dirty="0"/>
              <a:t>Click to edit Master subtitle style</a:t>
            </a:r>
          </a:p>
        </p:txBody>
      </p:sp>
      <p:sp>
        <p:nvSpPr>
          <p:cNvPr id="10" name="Title 1"/>
          <p:cNvSpPr>
            <a:spLocks noGrp="1"/>
          </p:cNvSpPr>
          <p:nvPr>
            <p:ph type="ctrTitle" hasCustomPrompt="1"/>
          </p:nvPr>
        </p:nvSpPr>
        <p:spPr>
          <a:xfrm>
            <a:off x="193271" y="2415641"/>
            <a:ext cx="8579886" cy="2603307"/>
          </a:xfrm>
          <a:prstGeom prst="rect">
            <a:avLst/>
          </a:prstGeom>
          <a:solidFill>
            <a:srgbClr val="007233"/>
          </a:solidFill>
          <a:effectLst/>
        </p:spPr>
        <p:txBody>
          <a:bodyPr vert="horz" lIns="137160" tIns="137160" rIns="91409" bIns="137160" rtlCol="0" anchor="b" anchorCtr="0">
            <a:noAutofit/>
          </a:bodyPr>
          <a:lstStyle>
            <a:lvl1pPr>
              <a:defRPr lang="en-US" sz="4800" kern="0" dirty="0">
                <a:ln w="3175">
                  <a:noFill/>
                </a:ln>
                <a:gradFill flip="none" rotWithShape="1">
                  <a:gsLst>
                    <a:gs pos="4583">
                      <a:srgbClr val="FFFFFF"/>
                    </a:gs>
                    <a:gs pos="100000">
                      <a:srgbClr val="FFFFFF"/>
                    </a:gs>
                  </a:gsLst>
                  <a:lin ang="5400000" scaled="0"/>
                  <a:tileRect/>
                </a:gradFill>
              </a:defRPr>
            </a:lvl1pPr>
          </a:lstStyle>
          <a:p>
            <a:pPr lvl="0"/>
            <a:r>
              <a:rPr lang="en-US" dirty="0"/>
              <a:t>Course title style</a:t>
            </a:r>
          </a:p>
        </p:txBody>
      </p:sp>
      <p:sp>
        <p:nvSpPr>
          <p:cNvPr id="8" name="top right small rectangle"/>
          <p:cNvSpPr/>
          <p:nvPr userDrawn="1"/>
        </p:nvSpPr>
        <p:spPr bwMode="auto">
          <a:xfrm>
            <a:off x="8902492" y="2418735"/>
            <a:ext cx="3087947" cy="2600214"/>
          </a:xfrm>
          <a:prstGeom prst="rect">
            <a:avLst/>
          </a:prstGeom>
          <a:solidFill>
            <a:schemeClr val="tx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137160" tIns="137160" rIns="137160" bIns="137160" numCol="1" rtlCol="0" anchor="b" anchorCtr="0" compatLnSpc="1">
            <a:prstTxWarp prst="textNoShape">
              <a:avLst/>
            </a:prstTxWarp>
          </a:bodyPr>
          <a:lstStyle/>
          <a:p>
            <a:pPr defTabSz="913788" fontAlgn="base">
              <a:spcBef>
                <a:spcPct val="0"/>
              </a:spcBef>
              <a:spcAft>
                <a:spcPct val="0"/>
              </a:spcAft>
            </a:pPr>
            <a:endParaRPr lang="en-US" sz="2000"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val="0"/>
              </a:ext>
            </a:extLst>
          </a:blip>
          <a:srcRect l="9720" t="16544" r="7275" b="16691"/>
          <a:stretch/>
        </p:blipFill>
        <p:spPr>
          <a:xfrm>
            <a:off x="10731799" y="4630992"/>
            <a:ext cx="1131688" cy="334740"/>
          </a:xfrm>
          <a:prstGeom prst="rect">
            <a:avLst/>
          </a:prstGeom>
        </p:spPr>
      </p:pic>
    </p:spTree>
    <p:extLst>
      <p:ext uri="{BB962C8B-B14F-4D97-AF65-F5344CB8AC3E}">
        <p14:creationId xmlns:p14="http://schemas.microsoft.com/office/powerpoint/2010/main" val="942519667"/>
      </p:ext>
    </p:extLst>
  </p:cSld>
  <p:clrMapOvr>
    <a:masterClrMapping/>
  </p:clrMapOvr>
  <p:extLst mod="1">
    <p:ext uri="{DCECCB84-F9BA-43D5-87BE-67443E8EF086}">
      <p15:sldGuideLst xmlns:p15="http://schemas.microsoft.com/office/powerpoint/2012/main">
        <p15:guide id="1" orient="horz" pos="3792">
          <p15:clr>
            <a:srgbClr val="FBAE40"/>
          </p15:clr>
        </p15:guide>
        <p15:guide id="2" pos="3839">
          <p15:clr>
            <a:srgbClr val="FBAE40"/>
          </p15:clr>
        </p15:guide>
        <p15:guide id="3" orient="horz" pos="72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itle" preserve="1">
  <p:cSld name="Úvodná snímka">
    <p:spTree>
      <p:nvGrpSpPr>
        <p:cNvPr id="1" name=""/>
        <p:cNvGrpSpPr/>
        <p:nvPr/>
      </p:nvGrpSpPr>
      <p:grpSpPr>
        <a:xfrm>
          <a:off x="0" y="0"/>
          <a:ext cx="0" cy="0"/>
          <a:chOff x="0" y="0"/>
          <a:chExt cx="0" cy="0"/>
        </a:xfrm>
      </p:grpSpPr>
      <p:sp>
        <p:nvSpPr>
          <p:cNvPr id="7" name="Rectangle 6"/>
          <p:cNvSpPr/>
          <p:nvPr/>
        </p:nvSpPr>
        <p:spPr>
          <a:xfrm>
            <a:off x="2"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2" y="6334316"/>
            <a:ext cx="12192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7998" spc="-50" baseline="0">
                <a:solidFill>
                  <a:schemeClr val="tx1">
                    <a:lumMod val="85000"/>
                    <a:lumOff val="15000"/>
                  </a:schemeClr>
                </a:solidFill>
              </a:defRPr>
            </a:lvl1pPr>
          </a:lstStyle>
          <a:p>
            <a:r>
              <a:rPr lang="sk-SK"/>
              <a:t>Upravte štýly predlohy textu</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399" cap="all" spc="200" baseline="0">
                <a:solidFill>
                  <a:schemeClr val="tx2"/>
                </a:solidFill>
                <a:latin typeface="+mj-lt"/>
              </a:defRPr>
            </a:lvl1pPr>
            <a:lvl2pPr marL="457063" indent="0" algn="ctr">
              <a:buNone/>
              <a:defRPr sz="2399"/>
            </a:lvl2pPr>
            <a:lvl3pPr marL="914126" indent="0" algn="ctr">
              <a:buNone/>
              <a:defRPr sz="2399"/>
            </a:lvl3pPr>
            <a:lvl4pPr marL="1371189" indent="0" algn="ctr">
              <a:buNone/>
              <a:defRPr sz="1999"/>
            </a:lvl4pPr>
            <a:lvl5pPr marL="1828251" indent="0" algn="ctr">
              <a:buNone/>
              <a:defRPr sz="1999"/>
            </a:lvl5pPr>
            <a:lvl6pPr marL="2285314" indent="0" algn="ctr">
              <a:buNone/>
              <a:defRPr sz="1999"/>
            </a:lvl6pPr>
            <a:lvl7pPr marL="2742377" indent="0" algn="ctr">
              <a:buNone/>
              <a:defRPr sz="1999"/>
            </a:lvl7pPr>
            <a:lvl8pPr marL="3199440" indent="0" algn="ctr">
              <a:buNone/>
              <a:defRPr sz="1999"/>
            </a:lvl8pPr>
            <a:lvl9pPr marL="3656503" indent="0" algn="ctr">
              <a:buNone/>
              <a:defRPr sz="1999"/>
            </a:lvl9pPr>
          </a:lstStyle>
          <a:p>
            <a:r>
              <a:rPr lang="sk-SK"/>
              <a:t>Kliknutím upravte štýl predlohy podnadpisov</a:t>
            </a:r>
            <a:endParaRPr lang="en-US" dirty="0"/>
          </a:p>
        </p:txBody>
      </p:sp>
      <p:sp>
        <p:nvSpPr>
          <p:cNvPr id="4" name="Date Placeholder 3"/>
          <p:cNvSpPr>
            <a:spLocks noGrp="1"/>
          </p:cNvSpPr>
          <p:nvPr>
            <p:ph type="dt" sz="half" idx="10"/>
          </p:nvPr>
        </p:nvSpPr>
        <p:spPr/>
        <p:txBody>
          <a:bodyPr/>
          <a:lstStyle/>
          <a:p>
            <a:pPr rtl="0"/>
            <a:r>
              <a:rPr lang="sk-SK"/>
              <a:t>1.8.2016</a:t>
            </a:r>
            <a:endParaRPr/>
          </a:p>
        </p:txBody>
      </p:sp>
      <p:sp>
        <p:nvSpPr>
          <p:cNvPr id="5" name="Footer Placeholder 4"/>
          <p:cNvSpPr>
            <a:spLocks noGrp="1"/>
          </p:cNvSpPr>
          <p:nvPr>
            <p:ph type="ftr" sz="quarter" idx="11"/>
          </p:nvPr>
        </p:nvSpPr>
        <p:spPr/>
        <p:txBody>
          <a:bodyPr/>
          <a:lstStyle/>
          <a:p>
            <a:pPr rtl="0"/>
            <a:r>
              <a:rPr lang="en-US"/>
              <a:t>BASECAMP: Introduction to Machine Learning, Dominik Csiba, 19. January 2017</a:t>
            </a:r>
            <a:endParaRPr lang="sk-SK"/>
          </a:p>
        </p:txBody>
      </p:sp>
      <p:sp>
        <p:nvSpPr>
          <p:cNvPr id="6" name="Slide Number Placeholder 5"/>
          <p:cNvSpPr>
            <a:spLocks noGrp="1"/>
          </p:cNvSpPr>
          <p:nvPr>
            <p:ph type="sldNum" sz="quarter" idx="12"/>
          </p:nvPr>
        </p:nvSpPr>
        <p:spPr/>
        <p:txBody>
          <a:bodyPr/>
          <a:lstStyle/>
          <a:p>
            <a:pPr rtl="0"/>
            <a:fld id="{C014DD1E-5D91-48A3-AD6D-45FBA980D106}" type="slidenum">
              <a:rPr lang="sk-SK" smtClean="0"/>
              <a:t>‹#›</a:t>
            </a:fld>
            <a:endParaRPr lang="sk-SK"/>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678627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k-SK" dirty="0"/>
              <a:t>Upravte štýly predlohy textu</a:t>
            </a:r>
            <a:endParaRPr lang="en-US" dirty="0"/>
          </a:p>
        </p:txBody>
      </p:sp>
      <p:sp>
        <p:nvSpPr>
          <p:cNvPr id="3" name="Content Placeholder 2"/>
          <p:cNvSpPr>
            <a:spLocks noGrp="1"/>
          </p:cNvSpPr>
          <p:nvPr>
            <p:ph idx="1"/>
          </p:nvPr>
        </p:nvSpPr>
        <p:spPr/>
        <p:txBody>
          <a:bodyPr/>
          <a:lstStyle>
            <a:lvl1pPr>
              <a:defRPr sz="2800"/>
            </a:lvl1pPr>
            <a:lvl2pPr>
              <a:defRPr sz="2400"/>
            </a:lvl2pPr>
            <a:lvl3pPr>
              <a:defRPr sz="2200"/>
            </a:lvl3pPr>
            <a:lvl4pPr>
              <a:defRPr sz="2000"/>
            </a:lvl4pPr>
            <a:lvl5pPr>
              <a:defRPr sz="1800"/>
            </a:lvl5pPr>
          </a:lstStyle>
          <a:p>
            <a:pPr lvl="0"/>
            <a:r>
              <a:rPr lang="sk-SK" dirty="0"/>
              <a:t>Upraviť štýly predlohy textu</a:t>
            </a:r>
          </a:p>
          <a:p>
            <a:pPr lvl="1"/>
            <a:r>
              <a:rPr lang="sk-SK" dirty="0"/>
              <a:t>Druhá úroveň</a:t>
            </a:r>
          </a:p>
          <a:p>
            <a:pPr lvl="2"/>
            <a:r>
              <a:rPr lang="sk-SK" dirty="0"/>
              <a:t>Tretia úroveň</a:t>
            </a:r>
          </a:p>
          <a:p>
            <a:pPr lvl="3"/>
            <a:r>
              <a:rPr lang="sk-SK" dirty="0"/>
              <a:t>Štvrtá úroveň</a:t>
            </a:r>
          </a:p>
          <a:p>
            <a:pPr lvl="4"/>
            <a:r>
              <a:rPr lang="sk-SK" dirty="0"/>
              <a:t>Piata úroveň</a:t>
            </a:r>
            <a:endParaRPr lang="en-US" dirty="0"/>
          </a:p>
        </p:txBody>
      </p:sp>
      <p:sp>
        <p:nvSpPr>
          <p:cNvPr id="4" name="Date Placeholder 3"/>
          <p:cNvSpPr>
            <a:spLocks noGrp="1"/>
          </p:cNvSpPr>
          <p:nvPr>
            <p:ph type="dt" sz="half" idx="10"/>
          </p:nvPr>
        </p:nvSpPr>
        <p:spPr/>
        <p:txBody>
          <a:bodyPr/>
          <a:lstStyle/>
          <a:p>
            <a:pPr rtl="0"/>
            <a:r>
              <a:rPr lang="sk-SK"/>
              <a:t>1.8.2016</a:t>
            </a:r>
            <a:endParaRPr/>
          </a:p>
        </p:txBody>
      </p:sp>
      <p:sp>
        <p:nvSpPr>
          <p:cNvPr id="5" name="Footer Placeholder 4"/>
          <p:cNvSpPr>
            <a:spLocks noGrp="1"/>
          </p:cNvSpPr>
          <p:nvPr>
            <p:ph type="ftr" sz="quarter" idx="11"/>
          </p:nvPr>
        </p:nvSpPr>
        <p:spPr/>
        <p:txBody>
          <a:bodyPr/>
          <a:lstStyle/>
          <a:p>
            <a:pPr rtl="0"/>
            <a:r>
              <a:rPr lang="en-US"/>
              <a:t>BASECAMP: Introduction to Machine Learning, Dominik Csiba, 19. January 2017</a:t>
            </a:r>
            <a:endParaRPr lang="sk-SK"/>
          </a:p>
        </p:txBody>
      </p:sp>
      <p:sp>
        <p:nvSpPr>
          <p:cNvPr id="6" name="Slide Number Placeholder 5"/>
          <p:cNvSpPr>
            <a:spLocks noGrp="1"/>
          </p:cNvSpPr>
          <p:nvPr>
            <p:ph type="sldNum" sz="quarter" idx="12"/>
          </p:nvPr>
        </p:nvSpPr>
        <p:spPr/>
        <p:txBody>
          <a:bodyPr/>
          <a:lstStyle/>
          <a:p>
            <a:pPr rtl="0"/>
            <a:fld id="{C014DD1E-5D91-48A3-AD6D-45FBA980D106}" type="slidenum">
              <a:rPr lang="sk-SK" smtClean="0"/>
              <a:pPr/>
              <a:t>‹#›</a:t>
            </a:fld>
            <a:endParaRPr lang="sk-SK"/>
          </a:p>
        </p:txBody>
      </p:sp>
    </p:spTree>
    <p:extLst>
      <p:ext uri="{BB962C8B-B14F-4D97-AF65-F5344CB8AC3E}">
        <p14:creationId xmlns:p14="http://schemas.microsoft.com/office/powerpoint/2010/main" val="7281579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secHead" preserve="1">
  <p:cSld name="Hlavička sekcie">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6"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6"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7998" b="0">
                <a:solidFill>
                  <a:schemeClr val="tx1">
                    <a:lumMod val="85000"/>
                    <a:lumOff val="15000"/>
                  </a:schemeClr>
                </a:solidFill>
              </a:defRPr>
            </a:lvl1pPr>
          </a:lstStyle>
          <a:p>
            <a:r>
              <a:rPr lang="sk-SK"/>
              <a:t>Upravte štýly predlohy textu</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399" cap="all" spc="200" baseline="0">
                <a:solidFill>
                  <a:schemeClr val="tx2"/>
                </a:solidFill>
                <a:latin typeface="+mj-lt"/>
              </a:defRPr>
            </a:lvl1pPr>
            <a:lvl2pPr marL="457063" indent="0">
              <a:buNone/>
              <a:defRPr sz="1799">
                <a:solidFill>
                  <a:schemeClr val="tx1">
                    <a:tint val="75000"/>
                  </a:schemeClr>
                </a:solidFill>
              </a:defRPr>
            </a:lvl2pPr>
            <a:lvl3pPr marL="914126" indent="0">
              <a:buNone/>
              <a:defRPr sz="1600">
                <a:solidFill>
                  <a:schemeClr val="tx1">
                    <a:tint val="75000"/>
                  </a:schemeClr>
                </a:solidFill>
              </a:defRPr>
            </a:lvl3pPr>
            <a:lvl4pPr marL="1371189" indent="0">
              <a:buNone/>
              <a:defRPr sz="1400">
                <a:solidFill>
                  <a:schemeClr val="tx1">
                    <a:tint val="75000"/>
                  </a:schemeClr>
                </a:solidFill>
              </a:defRPr>
            </a:lvl4pPr>
            <a:lvl5pPr marL="1828251" indent="0">
              <a:buNone/>
              <a:defRPr sz="1400">
                <a:solidFill>
                  <a:schemeClr val="tx1">
                    <a:tint val="75000"/>
                  </a:schemeClr>
                </a:solidFill>
              </a:defRPr>
            </a:lvl5pPr>
            <a:lvl6pPr marL="2285314" indent="0">
              <a:buNone/>
              <a:defRPr sz="1400">
                <a:solidFill>
                  <a:schemeClr val="tx1">
                    <a:tint val="75000"/>
                  </a:schemeClr>
                </a:solidFill>
              </a:defRPr>
            </a:lvl6pPr>
            <a:lvl7pPr marL="2742377" indent="0">
              <a:buNone/>
              <a:defRPr sz="1400">
                <a:solidFill>
                  <a:schemeClr val="tx1">
                    <a:tint val="75000"/>
                  </a:schemeClr>
                </a:solidFill>
              </a:defRPr>
            </a:lvl7pPr>
            <a:lvl8pPr marL="3199440" indent="0">
              <a:buNone/>
              <a:defRPr sz="1400">
                <a:solidFill>
                  <a:schemeClr val="tx1">
                    <a:tint val="75000"/>
                  </a:schemeClr>
                </a:solidFill>
              </a:defRPr>
            </a:lvl8pPr>
            <a:lvl9pPr marL="3656503" indent="0">
              <a:buNone/>
              <a:defRPr sz="1400">
                <a:solidFill>
                  <a:schemeClr val="tx1">
                    <a:tint val="75000"/>
                  </a:schemeClr>
                </a:solidFill>
              </a:defRPr>
            </a:lvl9pPr>
          </a:lstStyle>
          <a:p>
            <a:pPr lvl="0"/>
            <a:r>
              <a:rPr lang="sk-SK"/>
              <a:t>Upraviť štýly predlohy textu</a:t>
            </a:r>
          </a:p>
        </p:txBody>
      </p:sp>
      <p:sp>
        <p:nvSpPr>
          <p:cNvPr id="4" name="Date Placeholder 3"/>
          <p:cNvSpPr>
            <a:spLocks noGrp="1"/>
          </p:cNvSpPr>
          <p:nvPr>
            <p:ph type="dt" sz="half" idx="10"/>
          </p:nvPr>
        </p:nvSpPr>
        <p:spPr/>
        <p:txBody>
          <a:bodyPr/>
          <a:lstStyle/>
          <a:p>
            <a:r>
              <a:rPr lang="sk-SK"/>
              <a:t>1.8.2016</a:t>
            </a:r>
            <a:endParaRPr dirty="0"/>
          </a:p>
        </p:txBody>
      </p:sp>
      <p:sp>
        <p:nvSpPr>
          <p:cNvPr id="5" name="Footer Placeholder 4"/>
          <p:cNvSpPr>
            <a:spLocks noGrp="1"/>
          </p:cNvSpPr>
          <p:nvPr>
            <p:ph type="ftr" sz="quarter" idx="11"/>
          </p:nvPr>
        </p:nvSpPr>
        <p:spPr/>
        <p:txBody>
          <a:bodyPr/>
          <a:lstStyle/>
          <a:p>
            <a:r>
              <a:rPr lang="en-US"/>
              <a:t>BASECAMP: Introduction to Machine Learning, Dominik Csiba, 19. January 2017</a:t>
            </a:r>
            <a:endParaRPr lang="sk-SK" dirty="0"/>
          </a:p>
        </p:txBody>
      </p:sp>
      <p:sp>
        <p:nvSpPr>
          <p:cNvPr id="6" name="Slide Number Placeholder 5"/>
          <p:cNvSpPr>
            <a:spLocks noGrp="1"/>
          </p:cNvSpPr>
          <p:nvPr>
            <p:ph type="sldNum" sz="quarter" idx="12"/>
          </p:nvPr>
        </p:nvSpPr>
        <p:spPr/>
        <p:txBody>
          <a:bodyPr/>
          <a:lstStyle/>
          <a:p>
            <a:pPr rtl="0"/>
            <a:fld id="{C014DD1E-5D91-48A3-AD6D-45FBA980D106}" type="slidenum">
              <a:rPr lang="sk-SK" smtClean="0"/>
              <a:t>‹#›</a:t>
            </a:fld>
            <a:endParaRPr lang="sk-SK"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7155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Dva obsahy">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5"/>
            <a:ext cx="10058400" cy="1450757"/>
          </a:xfrm>
        </p:spPr>
        <p:txBody>
          <a:bodyPr/>
          <a:lstStyle/>
          <a:p>
            <a:r>
              <a:rPr lang="sk-SK"/>
              <a:t>Upravte štýly predlohy textu</a:t>
            </a:r>
            <a:endParaRPr lang="en-US" dirty="0"/>
          </a:p>
        </p:txBody>
      </p:sp>
      <p:sp>
        <p:nvSpPr>
          <p:cNvPr id="3" name="Content Placeholder 2"/>
          <p:cNvSpPr>
            <a:spLocks noGrp="1"/>
          </p:cNvSpPr>
          <p:nvPr>
            <p:ph sz="half" idx="1"/>
          </p:nvPr>
        </p:nvSpPr>
        <p:spPr>
          <a:xfrm>
            <a:off x="1097280" y="1845736"/>
            <a:ext cx="4937760" cy="4023359"/>
          </a:xfrm>
        </p:spPr>
        <p:txBody>
          <a:bodyPr/>
          <a:lstStyle/>
          <a:p>
            <a:pPr lvl="0"/>
            <a:r>
              <a:rPr lang="sk-SK"/>
              <a:t>Upraviť štýly predlohy textu</a:t>
            </a:r>
          </a:p>
          <a:p>
            <a:pPr lvl="1"/>
            <a:r>
              <a:rPr lang="sk-SK"/>
              <a:t>Druhá úroveň</a:t>
            </a:r>
          </a:p>
          <a:p>
            <a:pPr lvl="2"/>
            <a:r>
              <a:rPr lang="sk-SK"/>
              <a:t>Tretia úroveň</a:t>
            </a:r>
          </a:p>
          <a:p>
            <a:pPr lvl="3"/>
            <a:r>
              <a:rPr lang="sk-SK"/>
              <a:t>Štvrtá úroveň</a:t>
            </a:r>
          </a:p>
          <a:p>
            <a:pPr lvl="4"/>
            <a:r>
              <a:rPr lang="sk-SK"/>
              <a:t>Piata úroveň</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sk-SK"/>
              <a:t>Upraviť štýly predlohy textu</a:t>
            </a:r>
          </a:p>
          <a:p>
            <a:pPr lvl="1"/>
            <a:r>
              <a:rPr lang="sk-SK"/>
              <a:t>Druhá úroveň</a:t>
            </a:r>
          </a:p>
          <a:p>
            <a:pPr lvl="2"/>
            <a:r>
              <a:rPr lang="sk-SK"/>
              <a:t>Tretia úroveň</a:t>
            </a:r>
          </a:p>
          <a:p>
            <a:pPr lvl="3"/>
            <a:r>
              <a:rPr lang="sk-SK"/>
              <a:t>Štvrtá úroveň</a:t>
            </a:r>
          </a:p>
          <a:p>
            <a:pPr lvl="4"/>
            <a:r>
              <a:rPr lang="sk-SK"/>
              <a:t>Piata úroveň</a:t>
            </a:r>
            <a:endParaRPr lang="en-US" dirty="0"/>
          </a:p>
        </p:txBody>
      </p:sp>
      <p:sp>
        <p:nvSpPr>
          <p:cNvPr id="5" name="Date Placeholder 4"/>
          <p:cNvSpPr>
            <a:spLocks noGrp="1"/>
          </p:cNvSpPr>
          <p:nvPr>
            <p:ph type="dt" sz="half" idx="10"/>
          </p:nvPr>
        </p:nvSpPr>
        <p:spPr/>
        <p:txBody>
          <a:bodyPr/>
          <a:lstStyle/>
          <a:p>
            <a:pPr rtl="0"/>
            <a:r>
              <a:rPr lang="sk-SK"/>
              <a:t>1.8.2016</a:t>
            </a:r>
            <a:endParaRPr/>
          </a:p>
        </p:txBody>
      </p:sp>
      <p:sp>
        <p:nvSpPr>
          <p:cNvPr id="6" name="Footer Placeholder 5"/>
          <p:cNvSpPr>
            <a:spLocks noGrp="1"/>
          </p:cNvSpPr>
          <p:nvPr>
            <p:ph type="ftr" sz="quarter" idx="11"/>
          </p:nvPr>
        </p:nvSpPr>
        <p:spPr/>
        <p:txBody>
          <a:bodyPr/>
          <a:lstStyle/>
          <a:p>
            <a:pPr rtl="0"/>
            <a:r>
              <a:rPr lang="en-US"/>
              <a:t>BASECAMP: Introduction to Machine Learning, Dominik Csiba, 19. January 2017</a:t>
            </a:r>
            <a:endParaRPr lang="sk-SK"/>
          </a:p>
        </p:txBody>
      </p:sp>
      <p:sp>
        <p:nvSpPr>
          <p:cNvPr id="7" name="Slide Number Placeholder 6"/>
          <p:cNvSpPr>
            <a:spLocks noGrp="1"/>
          </p:cNvSpPr>
          <p:nvPr>
            <p:ph type="sldNum" sz="quarter" idx="12"/>
          </p:nvPr>
        </p:nvSpPr>
        <p:spPr/>
        <p:txBody>
          <a:bodyPr/>
          <a:lstStyle/>
          <a:p>
            <a:pPr rtl="0"/>
            <a:fld id="{C014DD1E-5D91-48A3-AD6D-45FBA980D106}" type="slidenum">
              <a:rPr lang="sk-SK" smtClean="0"/>
              <a:pPr/>
              <a:t>‹#›</a:t>
            </a:fld>
            <a:endParaRPr lang="sk-SK"/>
          </a:p>
        </p:txBody>
      </p:sp>
    </p:spTree>
    <p:extLst>
      <p:ext uri="{BB962C8B-B14F-4D97-AF65-F5344CB8AC3E}">
        <p14:creationId xmlns:p14="http://schemas.microsoft.com/office/powerpoint/2010/main" val="214397356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TxTwoObj" preserve="1">
  <p:cSld name="Porovnanie">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5"/>
            <a:ext cx="10058400" cy="1450757"/>
          </a:xfrm>
        </p:spPr>
        <p:txBody>
          <a:bodyPr/>
          <a:lstStyle/>
          <a:p>
            <a:r>
              <a:rPr lang="sk-SK"/>
              <a:t>Upravte štýly predlohy textu</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1999" b="0" cap="all" baseline="0">
                <a:solidFill>
                  <a:schemeClr val="tx2"/>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sk-SK"/>
              <a:t>Upraviť štýly predlohy textu</a:t>
            </a:r>
          </a:p>
        </p:txBody>
      </p:sp>
      <p:sp>
        <p:nvSpPr>
          <p:cNvPr id="4" name="Content Placeholder 3"/>
          <p:cNvSpPr>
            <a:spLocks noGrp="1"/>
          </p:cNvSpPr>
          <p:nvPr>
            <p:ph sz="half" idx="2"/>
          </p:nvPr>
        </p:nvSpPr>
        <p:spPr>
          <a:xfrm>
            <a:off x="1097280" y="2582335"/>
            <a:ext cx="4937760" cy="3286760"/>
          </a:xfrm>
        </p:spPr>
        <p:txBody>
          <a:bodyPr/>
          <a:lstStyle/>
          <a:p>
            <a:pPr lvl="0"/>
            <a:r>
              <a:rPr lang="sk-SK"/>
              <a:t>Upraviť štýly predlohy textu</a:t>
            </a:r>
          </a:p>
          <a:p>
            <a:pPr lvl="1"/>
            <a:r>
              <a:rPr lang="sk-SK"/>
              <a:t>Druhá úroveň</a:t>
            </a:r>
          </a:p>
          <a:p>
            <a:pPr lvl="2"/>
            <a:r>
              <a:rPr lang="sk-SK"/>
              <a:t>Tretia úroveň</a:t>
            </a:r>
          </a:p>
          <a:p>
            <a:pPr lvl="3"/>
            <a:r>
              <a:rPr lang="sk-SK"/>
              <a:t>Štvrtá úroveň</a:t>
            </a:r>
          </a:p>
          <a:p>
            <a:pPr lvl="4"/>
            <a:r>
              <a:rPr lang="sk-SK"/>
              <a:t>Piata úroveň</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1999" b="0" cap="all" baseline="0">
                <a:solidFill>
                  <a:schemeClr val="tx2"/>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sk-SK"/>
              <a:t>Upraviť štýly predlohy textu</a:t>
            </a:r>
          </a:p>
        </p:txBody>
      </p:sp>
      <p:sp>
        <p:nvSpPr>
          <p:cNvPr id="6" name="Content Placeholder 5"/>
          <p:cNvSpPr>
            <a:spLocks noGrp="1"/>
          </p:cNvSpPr>
          <p:nvPr>
            <p:ph sz="quarter" idx="4"/>
          </p:nvPr>
        </p:nvSpPr>
        <p:spPr>
          <a:xfrm>
            <a:off x="6217920" y="2582334"/>
            <a:ext cx="4937760" cy="3286760"/>
          </a:xfrm>
        </p:spPr>
        <p:txBody>
          <a:bodyPr/>
          <a:lstStyle/>
          <a:p>
            <a:pPr lvl="0"/>
            <a:r>
              <a:rPr lang="sk-SK"/>
              <a:t>Upraviť štýly predlohy textu</a:t>
            </a:r>
          </a:p>
          <a:p>
            <a:pPr lvl="1"/>
            <a:r>
              <a:rPr lang="sk-SK"/>
              <a:t>Druhá úroveň</a:t>
            </a:r>
          </a:p>
          <a:p>
            <a:pPr lvl="2"/>
            <a:r>
              <a:rPr lang="sk-SK"/>
              <a:t>Tretia úroveň</a:t>
            </a:r>
          </a:p>
          <a:p>
            <a:pPr lvl="3"/>
            <a:r>
              <a:rPr lang="sk-SK"/>
              <a:t>Štvrtá úroveň</a:t>
            </a:r>
          </a:p>
          <a:p>
            <a:pPr lvl="4"/>
            <a:r>
              <a:rPr lang="sk-SK"/>
              <a:t>Piata úroveň</a:t>
            </a:r>
            <a:endParaRPr lang="en-US" dirty="0"/>
          </a:p>
        </p:txBody>
      </p:sp>
      <p:sp>
        <p:nvSpPr>
          <p:cNvPr id="7" name="Date Placeholder 6"/>
          <p:cNvSpPr>
            <a:spLocks noGrp="1"/>
          </p:cNvSpPr>
          <p:nvPr>
            <p:ph type="dt" sz="half" idx="10"/>
          </p:nvPr>
        </p:nvSpPr>
        <p:spPr/>
        <p:txBody>
          <a:bodyPr/>
          <a:lstStyle/>
          <a:p>
            <a:pPr rtl="0"/>
            <a:r>
              <a:rPr lang="sk-SK"/>
              <a:t>1.8.2016</a:t>
            </a:r>
            <a:endParaRPr/>
          </a:p>
        </p:txBody>
      </p:sp>
      <p:sp>
        <p:nvSpPr>
          <p:cNvPr id="8" name="Footer Placeholder 7"/>
          <p:cNvSpPr>
            <a:spLocks noGrp="1"/>
          </p:cNvSpPr>
          <p:nvPr>
            <p:ph type="ftr" sz="quarter" idx="11"/>
          </p:nvPr>
        </p:nvSpPr>
        <p:spPr/>
        <p:txBody>
          <a:bodyPr/>
          <a:lstStyle/>
          <a:p>
            <a:pPr rtl="0"/>
            <a:r>
              <a:rPr lang="en-US"/>
              <a:t>BASECAMP: Introduction to Machine Learning, Dominik Csiba, 19. January 2017</a:t>
            </a:r>
            <a:endParaRPr lang="sk-SK"/>
          </a:p>
        </p:txBody>
      </p:sp>
      <p:sp>
        <p:nvSpPr>
          <p:cNvPr id="9" name="Slide Number Placeholder 8"/>
          <p:cNvSpPr>
            <a:spLocks noGrp="1"/>
          </p:cNvSpPr>
          <p:nvPr>
            <p:ph type="sldNum" sz="quarter" idx="12"/>
          </p:nvPr>
        </p:nvSpPr>
        <p:spPr/>
        <p:txBody>
          <a:bodyPr/>
          <a:lstStyle/>
          <a:p>
            <a:pPr rtl="0"/>
            <a:fld id="{C014DD1E-5D91-48A3-AD6D-45FBA980D106}" type="slidenum">
              <a:rPr lang="sk-SK" smtClean="0"/>
              <a:t>‹#›</a:t>
            </a:fld>
            <a:endParaRPr lang="sk-SK"/>
          </a:p>
        </p:txBody>
      </p:sp>
    </p:spTree>
    <p:extLst>
      <p:ext uri="{BB962C8B-B14F-4D97-AF65-F5344CB8AC3E}">
        <p14:creationId xmlns:p14="http://schemas.microsoft.com/office/powerpoint/2010/main" val="552058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Len nadpi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k-SK"/>
              <a:t>Upravte štýly predlohy textu</a:t>
            </a:r>
            <a:endParaRPr lang="en-US" dirty="0"/>
          </a:p>
        </p:txBody>
      </p:sp>
      <p:sp>
        <p:nvSpPr>
          <p:cNvPr id="3" name="Date Placeholder 2"/>
          <p:cNvSpPr>
            <a:spLocks noGrp="1"/>
          </p:cNvSpPr>
          <p:nvPr>
            <p:ph type="dt" sz="half" idx="10"/>
          </p:nvPr>
        </p:nvSpPr>
        <p:spPr/>
        <p:txBody>
          <a:bodyPr/>
          <a:lstStyle/>
          <a:p>
            <a:pPr rtl="0"/>
            <a:r>
              <a:rPr lang="sk-SK"/>
              <a:t>1.8.2016</a:t>
            </a:r>
            <a:endParaRPr/>
          </a:p>
        </p:txBody>
      </p:sp>
      <p:sp>
        <p:nvSpPr>
          <p:cNvPr id="4" name="Footer Placeholder 3"/>
          <p:cNvSpPr>
            <a:spLocks noGrp="1"/>
          </p:cNvSpPr>
          <p:nvPr>
            <p:ph type="ftr" sz="quarter" idx="11"/>
          </p:nvPr>
        </p:nvSpPr>
        <p:spPr/>
        <p:txBody>
          <a:bodyPr/>
          <a:lstStyle/>
          <a:p>
            <a:pPr rtl="0"/>
            <a:r>
              <a:rPr lang="en-US"/>
              <a:t>BASECAMP: Introduction to Machine Learning, Dominik Csiba, 19. January 2017</a:t>
            </a:r>
            <a:endParaRPr lang="sk-SK"/>
          </a:p>
        </p:txBody>
      </p:sp>
      <p:sp>
        <p:nvSpPr>
          <p:cNvPr id="5" name="Slide Number Placeholder 4"/>
          <p:cNvSpPr>
            <a:spLocks noGrp="1"/>
          </p:cNvSpPr>
          <p:nvPr>
            <p:ph type="sldNum" sz="quarter" idx="12"/>
          </p:nvPr>
        </p:nvSpPr>
        <p:spPr/>
        <p:txBody>
          <a:bodyPr/>
          <a:lstStyle/>
          <a:p>
            <a:pPr rtl="0"/>
            <a:fld id="{C014DD1E-5D91-48A3-AD6D-45FBA980D106}" type="slidenum">
              <a:rPr lang="sk-SK" smtClean="0"/>
              <a:pPr/>
              <a:t>‹#›</a:t>
            </a:fld>
            <a:endParaRPr lang="sk-SK"/>
          </a:p>
        </p:txBody>
      </p:sp>
    </p:spTree>
    <p:extLst>
      <p:ext uri="{BB962C8B-B14F-4D97-AF65-F5344CB8AC3E}">
        <p14:creationId xmlns:p14="http://schemas.microsoft.com/office/powerpoint/2010/main" val="175384397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blank" preserve="1">
  <p:cSld name="Prázdna">
    <p:spTree>
      <p:nvGrpSpPr>
        <p:cNvPr id="1" name=""/>
        <p:cNvGrpSpPr/>
        <p:nvPr/>
      </p:nvGrpSpPr>
      <p:grpSpPr>
        <a:xfrm>
          <a:off x="0" y="0"/>
          <a:ext cx="0" cy="0"/>
          <a:chOff x="0" y="0"/>
          <a:chExt cx="0" cy="0"/>
        </a:xfrm>
      </p:grpSpPr>
      <p:sp>
        <p:nvSpPr>
          <p:cNvPr id="5" name="Rectangle 4"/>
          <p:cNvSpPr/>
          <p:nvPr/>
        </p:nvSpPr>
        <p:spPr>
          <a:xfrm>
            <a:off x="3176"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6"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pPr rtl="0"/>
            <a:r>
              <a:rPr lang="sk-SK"/>
              <a:t>1.8.2016</a:t>
            </a:r>
            <a:endParaRPr/>
          </a:p>
        </p:txBody>
      </p:sp>
      <p:sp>
        <p:nvSpPr>
          <p:cNvPr id="8" name="Footer Placeholder 7"/>
          <p:cNvSpPr>
            <a:spLocks noGrp="1"/>
          </p:cNvSpPr>
          <p:nvPr>
            <p:ph type="ftr" sz="quarter" idx="11"/>
          </p:nvPr>
        </p:nvSpPr>
        <p:spPr/>
        <p:txBody>
          <a:bodyPr/>
          <a:lstStyle>
            <a:lvl1pPr>
              <a:defRPr>
                <a:solidFill>
                  <a:srgbClr val="FFFFFF"/>
                </a:solidFill>
              </a:defRPr>
            </a:lvl1pPr>
          </a:lstStyle>
          <a:p>
            <a:pPr rtl="0"/>
            <a:r>
              <a:rPr lang="en-US"/>
              <a:t>BASECAMP: Introduction to Machine Learning, Dominik Csiba, 19. January 2017</a:t>
            </a:r>
            <a:endParaRPr lang="sk-SK"/>
          </a:p>
        </p:txBody>
      </p:sp>
      <p:sp>
        <p:nvSpPr>
          <p:cNvPr id="9" name="Slide Number Placeholder 8"/>
          <p:cNvSpPr>
            <a:spLocks noGrp="1"/>
          </p:cNvSpPr>
          <p:nvPr>
            <p:ph type="sldNum" sz="quarter" idx="12"/>
          </p:nvPr>
        </p:nvSpPr>
        <p:spPr/>
        <p:txBody>
          <a:bodyPr/>
          <a:lstStyle/>
          <a:p>
            <a:pPr rtl="0"/>
            <a:fld id="{C014DD1E-5D91-48A3-AD6D-45FBA980D106}" type="slidenum">
              <a:rPr lang="sk-SK" smtClean="0"/>
              <a:pPr/>
              <a:t>‹#›</a:t>
            </a:fld>
            <a:endParaRPr lang="sk-SK"/>
          </a:p>
        </p:txBody>
      </p:sp>
    </p:spTree>
    <p:extLst>
      <p:ext uri="{BB962C8B-B14F-4D97-AF65-F5344CB8AC3E}">
        <p14:creationId xmlns:p14="http://schemas.microsoft.com/office/powerpoint/2010/main" val="51643391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objTx" preserve="1">
  <p:cSld name="Obsah s popisom">
    <p:spTree>
      <p:nvGrpSpPr>
        <p:cNvPr id="1" name=""/>
        <p:cNvGrpSpPr/>
        <p:nvPr/>
      </p:nvGrpSpPr>
      <p:grpSpPr>
        <a:xfrm>
          <a:off x="0" y="0"/>
          <a:ext cx="0" cy="0"/>
          <a:chOff x="0" y="0"/>
          <a:chExt cx="0" cy="0"/>
        </a:xfrm>
      </p:grpSpPr>
      <p:sp>
        <p:nvSpPr>
          <p:cNvPr id="8" name="Rectangle 7"/>
          <p:cNvSpPr/>
          <p:nvPr/>
        </p:nvSpPr>
        <p:spPr>
          <a:xfrm>
            <a:off x="17"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1" y="594359"/>
            <a:ext cx="3200400" cy="2286000"/>
          </a:xfrm>
        </p:spPr>
        <p:txBody>
          <a:bodyPr anchor="b">
            <a:normAutofit/>
          </a:bodyPr>
          <a:lstStyle>
            <a:lvl1pPr>
              <a:defRPr sz="3599" b="0">
                <a:solidFill>
                  <a:srgbClr val="FFFFFF"/>
                </a:solidFill>
              </a:defRPr>
            </a:lvl1pPr>
          </a:lstStyle>
          <a:p>
            <a:r>
              <a:rPr lang="sk-SK"/>
              <a:t>Upravte štýly predlohy textu</a:t>
            </a:r>
            <a:endParaRPr lang="en-US" dirty="0"/>
          </a:p>
        </p:txBody>
      </p:sp>
      <p:sp>
        <p:nvSpPr>
          <p:cNvPr id="3" name="Content Placeholder 2"/>
          <p:cNvSpPr>
            <a:spLocks noGrp="1"/>
          </p:cNvSpPr>
          <p:nvPr>
            <p:ph idx="1"/>
          </p:nvPr>
        </p:nvSpPr>
        <p:spPr>
          <a:xfrm>
            <a:off x="4800601" y="731520"/>
            <a:ext cx="6492240" cy="5257800"/>
          </a:xfrm>
        </p:spPr>
        <p:txBody>
          <a:bodyPr/>
          <a:lstStyle/>
          <a:p>
            <a:pPr lvl="0"/>
            <a:r>
              <a:rPr lang="sk-SK"/>
              <a:t>Upraviť štýly predlohy textu</a:t>
            </a:r>
          </a:p>
          <a:p>
            <a:pPr lvl="1"/>
            <a:r>
              <a:rPr lang="sk-SK"/>
              <a:t>Druhá úroveň</a:t>
            </a:r>
          </a:p>
          <a:p>
            <a:pPr lvl="2"/>
            <a:r>
              <a:rPr lang="sk-SK"/>
              <a:t>Tretia úroveň</a:t>
            </a:r>
          </a:p>
          <a:p>
            <a:pPr lvl="3"/>
            <a:r>
              <a:rPr lang="sk-SK"/>
              <a:t>Štvrtá úroveň</a:t>
            </a:r>
          </a:p>
          <a:p>
            <a:pPr lvl="4"/>
            <a:r>
              <a:rPr lang="sk-SK"/>
              <a:t>Piata úroveň</a:t>
            </a:r>
            <a:endParaRPr lang="en-US" dirty="0"/>
          </a:p>
        </p:txBody>
      </p:sp>
      <p:sp>
        <p:nvSpPr>
          <p:cNvPr id="4" name="Text Placeholder 3"/>
          <p:cNvSpPr>
            <a:spLocks noGrp="1"/>
          </p:cNvSpPr>
          <p:nvPr>
            <p:ph type="body" sz="half" idx="2"/>
          </p:nvPr>
        </p:nvSpPr>
        <p:spPr>
          <a:xfrm>
            <a:off x="457201" y="2926080"/>
            <a:ext cx="3200400" cy="3379124"/>
          </a:xfrm>
        </p:spPr>
        <p:txBody>
          <a:bodyPr lIns="91440" rIns="91440">
            <a:normAutofit/>
          </a:bodyPr>
          <a:lstStyle>
            <a:lvl1pPr marL="0" indent="0">
              <a:buNone/>
              <a:defRPr sz="1500">
                <a:solidFill>
                  <a:srgbClr val="FFFFFF"/>
                </a:solidFill>
              </a:defRPr>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sk-SK"/>
              <a:t>Upraviť štýly predlohy textu</a:t>
            </a:r>
          </a:p>
        </p:txBody>
      </p:sp>
      <p:sp>
        <p:nvSpPr>
          <p:cNvPr id="5" name="Date Placeholder 4"/>
          <p:cNvSpPr>
            <a:spLocks noGrp="1"/>
          </p:cNvSpPr>
          <p:nvPr>
            <p:ph type="dt" sz="half" idx="10"/>
          </p:nvPr>
        </p:nvSpPr>
        <p:spPr>
          <a:xfrm>
            <a:off x="465512" y="6459787"/>
            <a:ext cx="2618510" cy="365125"/>
          </a:xfrm>
        </p:spPr>
        <p:txBody>
          <a:bodyPr/>
          <a:lstStyle>
            <a:lvl1pPr algn="l">
              <a:defRPr/>
            </a:lvl1pPr>
          </a:lstStyle>
          <a:p>
            <a:pPr rtl="0"/>
            <a:r>
              <a:rPr lang="sk-SK"/>
              <a:t>1.8.2016</a:t>
            </a:r>
            <a:endParaRPr/>
          </a:p>
        </p:txBody>
      </p:sp>
      <p:sp>
        <p:nvSpPr>
          <p:cNvPr id="6" name="Footer Placeholder 5"/>
          <p:cNvSpPr>
            <a:spLocks noGrp="1"/>
          </p:cNvSpPr>
          <p:nvPr>
            <p:ph type="ftr" sz="quarter" idx="11"/>
          </p:nvPr>
        </p:nvSpPr>
        <p:spPr>
          <a:xfrm>
            <a:off x="4800600" y="6459787"/>
            <a:ext cx="4648200" cy="365125"/>
          </a:xfrm>
        </p:spPr>
        <p:txBody>
          <a:bodyPr/>
          <a:lstStyle>
            <a:lvl1pPr algn="l">
              <a:defRPr>
                <a:solidFill>
                  <a:schemeClr val="tx2"/>
                </a:solidFill>
              </a:defRPr>
            </a:lvl1pPr>
          </a:lstStyle>
          <a:p>
            <a:pPr rtl="0"/>
            <a:r>
              <a:rPr lang="en-US"/>
              <a:t>BASECAMP: Introduction to Machine Learning, Dominik Csiba, 19. January 2017</a:t>
            </a:r>
            <a:endParaRPr lang="sk-SK"/>
          </a:p>
        </p:txBody>
      </p:sp>
      <p:sp>
        <p:nvSpPr>
          <p:cNvPr id="7" name="Slide Number Placeholder 6"/>
          <p:cNvSpPr>
            <a:spLocks noGrp="1"/>
          </p:cNvSpPr>
          <p:nvPr>
            <p:ph type="sldNum" sz="quarter" idx="12"/>
          </p:nvPr>
        </p:nvSpPr>
        <p:spPr/>
        <p:txBody>
          <a:bodyPr/>
          <a:lstStyle>
            <a:lvl1pPr>
              <a:defRPr>
                <a:solidFill>
                  <a:schemeClr val="tx2"/>
                </a:solidFill>
              </a:defRPr>
            </a:lvl1pPr>
          </a:lstStyle>
          <a:p>
            <a:pPr rtl="0"/>
            <a:fld id="{C014DD1E-5D91-48A3-AD6D-45FBA980D106}" type="slidenum">
              <a:rPr lang="sk-SK" smtClean="0"/>
              <a:pPr/>
              <a:t>‹#›</a:t>
            </a:fld>
            <a:endParaRPr lang="sk-SK"/>
          </a:p>
        </p:txBody>
      </p:sp>
    </p:spTree>
    <p:extLst>
      <p:ext uri="{BB962C8B-B14F-4D97-AF65-F5344CB8AC3E}">
        <p14:creationId xmlns:p14="http://schemas.microsoft.com/office/powerpoint/2010/main" val="290189311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picTx" preserve="1">
  <p:cSld name="Obrázok s popisom">
    <p:spTree>
      <p:nvGrpSpPr>
        <p:cNvPr id="1" name=""/>
        <p:cNvGrpSpPr/>
        <p:nvPr/>
      </p:nvGrpSpPr>
      <p:grpSpPr>
        <a:xfrm>
          <a:off x="0" y="0"/>
          <a:ext cx="0" cy="0"/>
          <a:chOff x="0" y="0"/>
          <a:chExt cx="0" cy="0"/>
        </a:xfrm>
      </p:grpSpPr>
      <p:sp>
        <p:nvSpPr>
          <p:cNvPr id="8" name="Rectangle 7"/>
          <p:cNvSpPr/>
          <p:nvPr/>
        </p:nvSpPr>
        <p:spPr>
          <a:xfrm>
            <a:off x="1"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6"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1" y="5074920"/>
            <a:ext cx="10113645" cy="822960"/>
          </a:xfrm>
        </p:spPr>
        <p:txBody>
          <a:bodyPr tIns="0" bIns="0" anchor="b">
            <a:noAutofit/>
          </a:bodyPr>
          <a:lstStyle>
            <a:lvl1pPr>
              <a:defRPr sz="3599" b="0">
                <a:solidFill>
                  <a:srgbClr val="FFFFFF"/>
                </a:solidFill>
              </a:defRPr>
            </a:lvl1pPr>
          </a:lstStyle>
          <a:p>
            <a:r>
              <a:rPr lang="sk-SK"/>
              <a:t>Upravte štýly predlohy textu</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199"/>
            </a:lvl1pPr>
            <a:lvl2pPr marL="457063" indent="0">
              <a:buNone/>
              <a:defRPr sz="2799"/>
            </a:lvl2pPr>
            <a:lvl3pPr marL="914126" indent="0">
              <a:buNone/>
              <a:defRPr sz="2399"/>
            </a:lvl3pPr>
            <a:lvl4pPr marL="1371189" indent="0">
              <a:buNone/>
              <a:defRPr sz="1999"/>
            </a:lvl4pPr>
            <a:lvl5pPr marL="1828251" indent="0">
              <a:buNone/>
              <a:defRPr sz="1999"/>
            </a:lvl5pPr>
            <a:lvl6pPr marL="2285314" indent="0">
              <a:buNone/>
              <a:defRPr sz="1999"/>
            </a:lvl6pPr>
            <a:lvl7pPr marL="2742377" indent="0">
              <a:buNone/>
              <a:defRPr sz="1999"/>
            </a:lvl7pPr>
            <a:lvl8pPr marL="3199440" indent="0">
              <a:buNone/>
              <a:defRPr sz="1999"/>
            </a:lvl8pPr>
            <a:lvl9pPr marL="3656503" indent="0">
              <a:buNone/>
              <a:defRPr sz="1999"/>
            </a:lvl9pPr>
          </a:lstStyle>
          <a:p>
            <a:r>
              <a:rPr lang="sk-SK"/>
              <a:t>Ak chcete pridať obrázok, kliknite na ikonu</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sk-SK"/>
              <a:t>Upraviť štýly predlohy textu</a:t>
            </a:r>
          </a:p>
        </p:txBody>
      </p:sp>
      <p:sp>
        <p:nvSpPr>
          <p:cNvPr id="5" name="Date Placeholder 4"/>
          <p:cNvSpPr>
            <a:spLocks noGrp="1"/>
          </p:cNvSpPr>
          <p:nvPr>
            <p:ph type="dt" sz="half" idx="10"/>
          </p:nvPr>
        </p:nvSpPr>
        <p:spPr/>
        <p:txBody>
          <a:bodyPr/>
          <a:lstStyle/>
          <a:p>
            <a:pPr rtl="0"/>
            <a:r>
              <a:rPr lang="sk-SK"/>
              <a:t>1.8.2016</a:t>
            </a:r>
            <a:endParaRPr/>
          </a:p>
        </p:txBody>
      </p:sp>
      <p:sp>
        <p:nvSpPr>
          <p:cNvPr id="6" name="Footer Placeholder 5"/>
          <p:cNvSpPr>
            <a:spLocks noGrp="1"/>
          </p:cNvSpPr>
          <p:nvPr>
            <p:ph type="ftr" sz="quarter" idx="11"/>
          </p:nvPr>
        </p:nvSpPr>
        <p:spPr/>
        <p:txBody>
          <a:bodyPr/>
          <a:lstStyle/>
          <a:p>
            <a:pPr rtl="0"/>
            <a:r>
              <a:rPr lang="en-US"/>
              <a:t>BASECAMP: Introduction to Machine Learning, Dominik Csiba, 19. January 2017</a:t>
            </a:r>
            <a:endParaRPr lang="sk-SK"/>
          </a:p>
        </p:txBody>
      </p:sp>
      <p:sp>
        <p:nvSpPr>
          <p:cNvPr id="7" name="Slide Number Placeholder 6"/>
          <p:cNvSpPr>
            <a:spLocks noGrp="1"/>
          </p:cNvSpPr>
          <p:nvPr>
            <p:ph type="sldNum" sz="quarter" idx="12"/>
          </p:nvPr>
        </p:nvSpPr>
        <p:spPr/>
        <p:txBody>
          <a:bodyPr/>
          <a:lstStyle/>
          <a:p>
            <a:pPr rtl="0"/>
            <a:fld id="{C014DD1E-5D91-48A3-AD6D-45FBA980D106}" type="slidenum">
              <a:rPr lang="sk-SK" smtClean="0"/>
              <a:t>‹#›</a:t>
            </a:fld>
            <a:endParaRPr lang="sk-SK"/>
          </a:p>
        </p:txBody>
      </p:sp>
    </p:spTree>
    <p:extLst>
      <p:ext uri="{BB962C8B-B14F-4D97-AF65-F5344CB8AC3E}">
        <p14:creationId xmlns:p14="http://schemas.microsoft.com/office/powerpoint/2010/main" val="1389333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vertTx" preserve="1">
  <p:cSld name="Nadpis a zvislý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k-SK"/>
              <a:t>Upravte štýly predlohy textu</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sk-SK"/>
              <a:t>Upraviť štýly predlohy textu</a:t>
            </a:r>
          </a:p>
          <a:p>
            <a:pPr lvl="1"/>
            <a:r>
              <a:rPr lang="sk-SK"/>
              <a:t>Druhá úroveň</a:t>
            </a:r>
          </a:p>
          <a:p>
            <a:pPr lvl="2"/>
            <a:r>
              <a:rPr lang="sk-SK"/>
              <a:t>Tretia úroveň</a:t>
            </a:r>
          </a:p>
          <a:p>
            <a:pPr lvl="3"/>
            <a:r>
              <a:rPr lang="sk-SK"/>
              <a:t>Štvrtá úroveň</a:t>
            </a:r>
          </a:p>
          <a:p>
            <a:pPr lvl="4"/>
            <a:r>
              <a:rPr lang="sk-SK"/>
              <a:t>Piata úroveň</a:t>
            </a:r>
            <a:endParaRPr lang="en-US" dirty="0"/>
          </a:p>
        </p:txBody>
      </p:sp>
      <p:sp>
        <p:nvSpPr>
          <p:cNvPr id="4" name="Date Placeholder 3"/>
          <p:cNvSpPr>
            <a:spLocks noGrp="1"/>
          </p:cNvSpPr>
          <p:nvPr>
            <p:ph type="dt" sz="half" idx="10"/>
          </p:nvPr>
        </p:nvSpPr>
        <p:spPr/>
        <p:txBody>
          <a:bodyPr/>
          <a:lstStyle/>
          <a:p>
            <a:pPr rtl="0"/>
            <a:r>
              <a:rPr lang="sk-SK"/>
              <a:t>1.8.2016</a:t>
            </a:r>
            <a:endParaRPr/>
          </a:p>
        </p:txBody>
      </p:sp>
      <p:sp>
        <p:nvSpPr>
          <p:cNvPr id="5" name="Footer Placeholder 4"/>
          <p:cNvSpPr>
            <a:spLocks noGrp="1"/>
          </p:cNvSpPr>
          <p:nvPr>
            <p:ph type="ftr" sz="quarter" idx="11"/>
          </p:nvPr>
        </p:nvSpPr>
        <p:spPr/>
        <p:txBody>
          <a:bodyPr/>
          <a:lstStyle/>
          <a:p>
            <a:pPr rtl="0"/>
            <a:r>
              <a:rPr lang="en-US"/>
              <a:t>BASECAMP: Introduction to Machine Learning, Dominik Csiba, 19. January 2017</a:t>
            </a:r>
            <a:endParaRPr lang="sk-SK"/>
          </a:p>
        </p:txBody>
      </p:sp>
      <p:sp>
        <p:nvSpPr>
          <p:cNvPr id="6" name="Slide Number Placeholder 5"/>
          <p:cNvSpPr>
            <a:spLocks noGrp="1"/>
          </p:cNvSpPr>
          <p:nvPr>
            <p:ph type="sldNum" sz="quarter" idx="12"/>
          </p:nvPr>
        </p:nvSpPr>
        <p:spPr/>
        <p:txBody>
          <a:bodyPr/>
          <a:lstStyle/>
          <a:p>
            <a:pPr rtl="0"/>
            <a:fld id="{C014DD1E-5D91-48A3-AD6D-45FBA980D106}" type="slidenum">
              <a:rPr lang="sk-SK" smtClean="0"/>
              <a:t>‹#›</a:t>
            </a:fld>
            <a:endParaRPr lang="sk-SK"/>
          </a:p>
        </p:txBody>
      </p:sp>
    </p:spTree>
    <p:extLst>
      <p:ext uri="{BB962C8B-B14F-4D97-AF65-F5344CB8AC3E}">
        <p14:creationId xmlns:p14="http://schemas.microsoft.com/office/powerpoint/2010/main" val="3613118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EMO Layout">
    <p:spTree>
      <p:nvGrpSpPr>
        <p:cNvPr id="1" name=""/>
        <p:cNvGrpSpPr/>
        <p:nvPr/>
      </p:nvGrpSpPr>
      <p:grpSpPr>
        <a:xfrm>
          <a:off x="0" y="0"/>
          <a:ext cx="0" cy="0"/>
          <a:chOff x="0" y="0"/>
          <a:chExt cx="0" cy="0"/>
        </a:xfrm>
      </p:grpSpPr>
      <p:sp>
        <p:nvSpPr>
          <p:cNvPr id="3" name="Title Placeholder 9"/>
          <p:cNvSpPr>
            <a:spLocks noGrp="1"/>
          </p:cNvSpPr>
          <p:nvPr>
            <p:ph type="title"/>
          </p:nvPr>
        </p:nvSpPr>
        <p:spPr>
          <a:xfrm>
            <a:off x="608171" y="4468764"/>
            <a:ext cx="11432977" cy="1676400"/>
          </a:xfrm>
          <a:prstGeom prst="rect">
            <a:avLst/>
          </a:prstGeom>
        </p:spPr>
        <p:txBody>
          <a:bodyPr vert="horz" lIns="91409" tIns="45705" rIns="91409" bIns="45705" rtlCol="0" anchor="t" anchorCtr="0">
            <a:normAutofit/>
          </a:bodyPr>
          <a:lstStyle>
            <a:lvl1pPr>
              <a:defRPr sz="3600"/>
            </a:lvl1pPr>
          </a:lstStyle>
          <a:p>
            <a:r>
              <a:rPr lang="en-US" dirty="0"/>
              <a:t>Click to edit Master title style</a:t>
            </a:r>
          </a:p>
        </p:txBody>
      </p:sp>
      <p:sp>
        <p:nvSpPr>
          <p:cNvPr id="2" name="TextBox 1"/>
          <p:cNvSpPr txBox="1"/>
          <p:nvPr userDrawn="1"/>
        </p:nvSpPr>
        <p:spPr>
          <a:xfrm>
            <a:off x="608171" y="3087325"/>
            <a:ext cx="11356757" cy="1107996"/>
          </a:xfrm>
          <a:prstGeom prst="rect">
            <a:avLst/>
          </a:prstGeom>
          <a:noFill/>
        </p:spPr>
        <p:txBody>
          <a:bodyPr wrap="square" rtlCol="0">
            <a:spAutoFit/>
          </a:bodyPr>
          <a:lstStyle/>
          <a:p>
            <a:pPr defTabSz="914088"/>
            <a:r>
              <a:rPr lang="en-US" sz="6600" dirty="0">
                <a:solidFill>
                  <a:prstClr val="black"/>
                </a:solidFill>
                <a:latin typeface="Segoe UI Light" pitchFamily="34" charset="0"/>
                <a:ea typeface="Segoe UI" pitchFamily="34" charset="0"/>
                <a:cs typeface="Segoe UI" pitchFamily="34" charset="0"/>
              </a:rPr>
              <a:t>DEMO</a:t>
            </a:r>
          </a:p>
        </p:txBody>
      </p:sp>
      <p:cxnSp>
        <p:nvCxnSpPr>
          <p:cNvPr id="6" name="Straight Connector 5"/>
          <p:cNvCxnSpPr/>
          <p:nvPr userDrawn="1"/>
        </p:nvCxnSpPr>
        <p:spPr>
          <a:xfrm>
            <a:off x="608171" y="4077925"/>
            <a:ext cx="11356757" cy="0"/>
          </a:xfrm>
          <a:prstGeom prst="line">
            <a:avLst/>
          </a:prstGeom>
          <a:ln>
            <a:solidFill>
              <a:schemeClr val="tx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2326002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vertTitleAndTx" preserve="1">
  <p:cSld name="Zvislý nadpis a text">
    <p:spTree>
      <p:nvGrpSpPr>
        <p:cNvPr id="1" name=""/>
        <p:cNvGrpSpPr/>
        <p:nvPr/>
      </p:nvGrpSpPr>
      <p:grpSpPr>
        <a:xfrm>
          <a:off x="0" y="0"/>
          <a:ext cx="0" cy="0"/>
          <a:chOff x="0" y="0"/>
          <a:chExt cx="0" cy="0"/>
        </a:xfrm>
      </p:grpSpPr>
      <p:sp>
        <p:nvSpPr>
          <p:cNvPr id="7" name="Rectangle 6"/>
          <p:cNvSpPr/>
          <p:nvPr/>
        </p:nvSpPr>
        <p:spPr>
          <a:xfrm>
            <a:off x="3176"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6"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sk-SK"/>
              <a:t>Upravte štýly predlohy textu</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sk-SK"/>
              <a:t>Upraviť štýly predlohy textu</a:t>
            </a:r>
          </a:p>
          <a:p>
            <a:pPr lvl="1"/>
            <a:r>
              <a:rPr lang="sk-SK"/>
              <a:t>Druhá úroveň</a:t>
            </a:r>
          </a:p>
          <a:p>
            <a:pPr lvl="2"/>
            <a:r>
              <a:rPr lang="sk-SK"/>
              <a:t>Tretia úroveň</a:t>
            </a:r>
          </a:p>
          <a:p>
            <a:pPr lvl="3"/>
            <a:r>
              <a:rPr lang="sk-SK"/>
              <a:t>Štvrtá úroveň</a:t>
            </a:r>
          </a:p>
          <a:p>
            <a:pPr lvl="4"/>
            <a:r>
              <a:rPr lang="sk-SK"/>
              <a:t>Piata úroveň</a:t>
            </a:r>
            <a:endParaRPr lang="en-US" dirty="0"/>
          </a:p>
        </p:txBody>
      </p:sp>
      <p:sp>
        <p:nvSpPr>
          <p:cNvPr id="4" name="Date Placeholder 3"/>
          <p:cNvSpPr>
            <a:spLocks noGrp="1"/>
          </p:cNvSpPr>
          <p:nvPr>
            <p:ph type="dt" sz="half" idx="10"/>
          </p:nvPr>
        </p:nvSpPr>
        <p:spPr/>
        <p:txBody>
          <a:bodyPr/>
          <a:lstStyle/>
          <a:p>
            <a:pPr rtl="0"/>
            <a:r>
              <a:rPr lang="sk-SK"/>
              <a:t>1.8.2016</a:t>
            </a:r>
            <a:endParaRPr/>
          </a:p>
        </p:txBody>
      </p:sp>
      <p:sp>
        <p:nvSpPr>
          <p:cNvPr id="5" name="Footer Placeholder 4"/>
          <p:cNvSpPr>
            <a:spLocks noGrp="1"/>
          </p:cNvSpPr>
          <p:nvPr>
            <p:ph type="ftr" sz="quarter" idx="11"/>
          </p:nvPr>
        </p:nvSpPr>
        <p:spPr/>
        <p:txBody>
          <a:bodyPr/>
          <a:lstStyle/>
          <a:p>
            <a:pPr rtl="0"/>
            <a:r>
              <a:rPr lang="en-US"/>
              <a:t>BASECAMP: Introduction to Machine Learning, Dominik Csiba, 19. January 2017</a:t>
            </a:r>
            <a:endParaRPr lang="sk-SK"/>
          </a:p>
        </p:txBody>
      </p:sp>
      <p:sp>
        <p:nvSpPr>
          <p:cNvPr id="6" name="Slide Number Placeholder 5"/>
          <p:cNvSpPr>
            <a:spLocks noGrp="1"/>
          </p:cNvSpPr>
          <p:nvPr>
            <p:ph type="sldNum" sz="quarter" idx="12"/>
          </p:nvPr>
        </p:nvSpPr>
        <p:spPr/>
        <p:txBody>
          <a:bodyPr/>
          <a:lstStyle/>
          <a:p>
            <a:pPr rtl="0"/>
            <a:fld id="{C014DD1E-5D91-48A3-AD6D-45FBA980D106}" type="slidenum">
              <a:rPr lang="sk-SK" smtClean="0"/>
              <a:t>‹#›</a:t>
            </a:fld>
            <a:endParaRPr lang="sk-SK"/>
          </a:p>
        </p:txBody>
      </p:sp>
    </p:spTree>
    <p:extLst>
      <p:ext uri="{BB962C8B-B14F-4D97-AF65-F5344CB8AC3E}">
        <p14:creationId xmlns:p14="http://schemas.microsoft.com/office/powerpoint/2010/main" val="1003140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6ED1BCB9-9530-3745-857C-84277DCAA9AB}" type="datetimeFigureOut">
              <a:rPr lang="en-US" smtClean="0"/>
              <a:t>5/14/2018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04948A1-8889-7C4C-863C-1DC760FBAD60}" type="slidenum">
              <a:rPr lang="en-US" smtClean="0"/>
              <a:t>‹#›</a:t>
            </a:fld>
            <a:endParaRPr lang="en-US"/>
          </a:p>
        </p:txBody>
      </p:sp>
    </p:spTree>
    <p:extLst>
      <p:ext uri="{BB962C8B-B14F-4D97-AF65-F5344CB8AC3E}">
        <p14:creationId xmlns:p14="http://schemas.microsoft.com/office/powerpoint/2010/main" val="161746723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ED1BCB9-9530-3745-857C-84277DCAA9AB}" type="datetimeFigureOut">
              <a:rPr lang="en-US" smtClean="0"/>
              <a:t>5/14/2018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04948A1-8889-7C4C-863C-1DC760FBAD60}" type="slidenum">
              <a:rPr lang="en-US" smtClean="0"/>
              <a:t>‹#›</a:t>
            </a:fld>
            <a:endParaRPr lang="en-US"/>
          </a:p>
        </p:txBody>
      </p:sp>
    </p:spTree>
    <p:extLst>
      <p:ext uri="{BB962C8B-B14F-4D97-AF65-F5344CB8AC3E}">
        <p14:creationId xmlns:p14="http://schemas.microsoft.com/office/powerpoint/2010/main" val="347417427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ED1BCB9-9530-3745-857C-84277DCAA9AB}" type="datetimeFigureOut">
              <a:rPr lang="en-US" smtClean="0"/>
              <a:t>5/14/2018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04948A1-8889-7C4C-863C-1DC760FBAD60}" type="slidenum">
              <a:rPr lang="en-US" smtClean="0"/>
              <a:t>‹#›</a:t>
            </a:fld>
            <a:endParaRPr lang="en-US"/>
          </a:p>
        </p:txBody>
      </p:sp>
    </p:spTree>
    <p:extLst>
      <p:ext uri="{BB962C8B-B14F-4D97-AF65-F5344CB8AC3E}">
        <p14:creationId xmlns:p14="http://schemas.microsoft.com/office/powerpoint/2010/main" val="282646613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ED1BCB9-9530-3745-857C-84277DCAA9AB}" type="datetimeFigureOut">
              <a:rPr lang="en-US" smtClean="0"/>
              <a:t>5/14/2018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04948A1-8889-7C4C-863C-1DC760FBAD60}" type="slidenum">
              <a:rPr lang="en-US" smtClean="0"/>
              <a:t>‹#›</a:t>
            </a:fld>
            <a:endParaRPr lang="en-US"/>
          </a:p>
        </p:txBody>
      </p:sp>
    </p:spTree>
    <p:extLst>
      <p:ext uri="{BB962C8B-B14F-4D97-AF65-F5344CB8AC3E}">
        <p14:creationId xmlns:p14="http://schemas.microsoft.com/office/powerpoint/2010/main" val="135313411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ED1BCB9-9530-3745-857C-84277DCAA9AB}" type="datetimeFigureOut">
              <a:rPr lang="en-US" smtClean="0"/>
              <a:t>5/14/2018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04948A1-8889-7C4C-863C-1DC760FBAD60}" type="slidenum">
              <a:rPr lang="en-US" smtClean="0"/>
              <a:t>‹#›</a:t>
            </a:fld>
            <a:endParaRPr lang="en-US"/>
          </a:p>
        </p:txBody>
      </p:sp>
    </p:spTree>
    <p:extLst>
      <p:ext uri="{BB962C8B-B14F-4D97-AF65-F5344CB8AC3E}">
        <p14:creationId xmlns:p14="http://schemas.microsoft.com/office/powerpoint/2010/main" val="329197259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ED1BCB9-9530-3745-857C-84277DCAA9AB}" type="datetimeFigureOut">
              <a:rPr lang="en-US" smtClean="0"/>
              <a:t>5/14/2018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04948A1-8889-7C4C-863C-1DC760FBAD60}" type="slidenum">
              <a:rPr lang="en-US" smtClean="0"/>
              <a:t>‹#›</a:t>
            </a:fld>
            <a:endParaRPr lang="en-US"/>
          </a:p>
        </p:txBody>
      </p:sp>
    </p:spTree>
    <p:extLst>
      <p:ext uri="{BB962C8B-B14F-4D97-AF65-F5344CB8AC3E}">
        <p14:creationId xmlns:p14="http://schemas.microsoft.com/office/powerpoint/2010/main" val="207680094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ED1BCB9-9530-3745-857C-84277DCAA9AB}" type="datetimeFigureOut">
              <a:rPr lang="en-US" smtClean="0"/>
              <a:t>5/14/2018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04948A1-8889-7C4C-863C-1DC760FBAD60}" type="slidenum">
              <a:rPr lang="en-US" smtClean="0"/>
              <a:t>‹#›</a:t>
            </a:fld>
            <a:endParaRPr lang="en-US"/>
          </a:p>
        </p:txBody>
      </p:sp>
    </p:spTree>
    <p:extLst>
      <p:ext uri="{BB962C8B-B14F-4D97-AF65-F5344CB8AC3E}">
        <p14:creationId xmlns:p14="http://schemas.microsoft.com/office/powerpoint/2010/main" val="395231217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ED1BCB9-9530-3745-857C-84277DCAA9AB}" type="datetimeFigureOut">
              <a:rPr lang="en-US" smtClean="0"/>
              <a:t>5/14/2018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04948A1-8889-7C4C-863C-1DC760FBAD60}" type="slidenum">
              <a:rPr lang="en-US" smtClean="0"/>
              <a:t>‹#›</a:t>
            </a:fld>
            <a:endParaRPr lang="en-US"/>
          </a:p>
        </p:txBody>
      </p:sp>
    </p:spTree>
    <p:extLst>
      <p:ext uri="{BB962C8B-B14F-4D97-AF65-F5344CB8AC3E}">
        <p14:creationId xmlns:p14="http://schemas.microsoft.com/office/powerpoint/2010/main" val="328132305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ED1BCB9-9530-3745-857C-84277DCAA9AB}" type="datetimeFigureOut">
              <a:rPr lang="en-US" smtClean="0"/>
              <a:t>5/14/2018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04948A1-8889-7C4C-863C-1DC760FBAD60}" type="slidenum">
              <a:rPr lang="en-US" smtClean="0"/>
              <a:t>‹#›</a:t>
            </a:fld>
            <a:endParaRPr lang="en-US"/>
          </a:p>
        </p:txBody>
      </p:sp>
    </p:spTree>
    <p:extLst>
      <p:ext uri="{BB962C8B-B14F-4D97-AF65-F5344CB8AC3E}">
        <p14:creationId xmlns:p14="http://schemas.microsoft.com/office/powerpoint/2010/main" val="39969573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Click to edit Master title style</a:t>
            </a:r>
          </a:p>
        </p:txBody>
      </p:sp>
      <p:sp>
        <p:nvSpPr>
          <p:cNvPr id="6" name="Content Placeholder 5"/>
          <p:cNvSpPr>
            <a:spLocks noGrp="1"/>
          </p:cNvSpPr>
          <p:nvPr>
            <p:ph sz="quarter" idx="10"/>
          </p:nvPr>
        </p:nvSpPr>
        <p:spPr>
          <a:xfrm>
            <a:off x="379413" y="1388226"/>
            <a:ext cx="11525250" cy="5290388"/>
          </a:xfrm>
          <a:prstGeom prst="rect">
            <a:avLst/>
          </a:prstGeom>
        </p:spPr>
        <p:txBody>
          <a:bodyPr/>
          <a:lstStyle>
            <a:lvl1pPr>
              <a:spcBef>
                <a:spcPts val="1400"/>
              </a:spcBef>
              <a:defRPr b="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0774583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ED1BCB9-9530-3745-857C-84277DCAA9AB}" type="datetimeFigureOut">
              <a:rPr lang="en-US" smtClean="0"/>
              <a:t>5/14/2018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04948A1-8889-7C4C-863C-1DC760FBAD60}" type="slidenum">
              <a:rPr lang="en-US" smtClean="0"/>
              <a:t>‹#›</a:t>
            </a:fld>
            <a:endParaRPr lang="en-US"/>
          </a:p>
        </p:txBody>
      </p:sp>
    </p:spTree>
    <p:extLst>
      <p:ext uri="{BB962C8B-B14F-4D97-AF65-F5344CB8AC3E}">
        <p14:creationId xmlns:p14="http://schemas.microsoft.com/office/powerpoint/2010/main" val="336865544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ED1BCB9-9530-3745-857C-84277DCAA9AB}" type="datetimeFigureOut">
              <a:rPr lang="en-US" smtClean="0"/>
              <a:t>5/14/2018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04948A1-8889-7C4C-863C-1DC760FBAD60}" type="slidenum">
              <a:rPr lang="en-US" smtClean="0"/>
              <a:t>‹#›</a:t>
            </a:fld>
            <a:endParaRPr lang="en-US"/>
          </a:p>
        </p:txBody>
      </p:sp>
    </p:spTree>
    <p:extLst>
      <p:ext uri="{BB962C8B-B14F-4D97-AF65-F5344CB8AC3E}">
        <p14:creationId xmlns:p14="http://schemas.microsoft.com/office/powerpoint/2010/main" val="12840177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8" name="Content Placeholder 3"/>
          <p:cNvSpPr>
            <a:spLocks noGrp="1"/>
          </p:cNvSpPr>
          <p:nvPr>
            <p:ph sz="half" idx="2"/>
          </p:nvPr>
        </p:nvSpPr>
        <p:spPr>
          <a:xfrm>
            <a:off x="379511" y="1371601"/>
            <a:ext cx="5616915" cy="4953001"/>
          </a:xfrm>
          <a:prstGeom prst="rect">
            <a:avLst/>
          </a:prstGeom>
        </p:spPr>
        <p:txBody>
          <a:bodyPr>
            <a:normAutofit/>
          </a:bodyPr>
          <a:lstStyle>
            <a:lvl1pPr>
              <a:defRPr sz="3200"/>
            </a:lvl1pPr>
            <a:lvl2pPr>
              <a:defRPr sz="2800"/>
            </a:lvl2pPr>
            <a:lvl3pPr>
              <a:defRPr sz="2400"/>
            </a:lvl3pPr>
            <a:lvl4pPr>
              <a:defRPr sz="2000"/>
            </a:lvl4pPr>
            <a:lvl5pPr>
              <a:defRPr sz="20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5"/>
          <p:cNvSpPr>
            <a:spLocks noGrp="1"/>
          </p:cNvSpPr>
          <p:nvPr>
            <p:ph sz="quarter" idx="4"/>
          </p:nvPr>
        </p:nvSpPr>
        <p:spPr>
          <a:xfrm>
            <a:off x="6275742" y="1371601"/>
            <a:ext cx="5619121" cy="4953001"/>
          </a:xfrm>
          <a:prstGeom prst="rect">
            <a:avLst/>
          </a:prstGeom>
        </p:spPr>
        <p:txBody>
          <a:bodyPr>
            <a:normAutofit/>
          </a:bodyPr>
          <a:lstStyle>
            <a:lvl1pPr>
              <a:defRPr sz="3200"/>
            </a:lvl1pPr>
            <a:lvl2pPr>
              <a:defRPr sz="2800"/>
            </a:lvl2pPr>
            <a:lvl3pPr>
              <a:defRPr sz="2400"/>
            </a:lvl3pPr>
            <a:lvl4pPr>
              <a:defRPr sz="2000"/>
            </a:lvl4pPr>
            <a:lvl5pPr>
              <a:defRPr sz="20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994614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79511" y="1330656"/>
            <a:ext cx="5616915" cy="639762"/>
          </a:xfrm>
          <a:prstGeom prst="rect">
            <a:avLst/>
          </a:prstGeom>
          <a:solidFill>
            <a:srgbClr val="86C400"/>
          </a:solidFill>
        </p:spPr>
        <p:txBody>
          <a:bodyPr anchor="b">
            <a:normAutofit/>
          </a:bodyPr>
          <a:lstStyle>
            <a:lvl1pPr marL="0" indent="0">
              <a:buNone/>
              <a:defRPr sz="3200" b="1">
                <a:solidFill>
                  <a:schemeClr val="bg1"/>
                </a:solidFill>
                <a:effectLst/>
              </a:defRPr>
            </a:lvl1pPr>
            <a:lvl2pPr marL="457044" indent="0">
              <a:buNone/>
              <a:defRPr sz="2000" b="1"/>
            </a:lvl2pPr>
            <a:lvl3pPr marL="914088" indent="0">
              <a:buNone/>
              <a:defRPr sz="1800" b="1"/>
            </a:lvl3pPr>
            <a:lvl4pPr marL="1371133" indent="0">
              <a:buNone/>
              <a:defRPr sz="1600" b="1"/>
            </a:lvl4pPr>
            <a:lvl5pPr marL="1828178" indent="0">
              <a:buNone/>
              <a:defRPr sz="1600" b="1"/>
            </a:lvl5pPr>
            <a:lvl6pPr marL="2285222" indent="0">
              <a:buNone/>
              <a:defRPr sz="1600" b="1"/>
            </a:lvl6pPr>
            <a:lvl7pPr marL="2742267" indent="0">
              <a:buNone/>
              <a:defRPr sz="1600" b="1"/>
            </a:lvl7pPr>
            <a:lvl8pPr marL="3199311" indent="0">
              <a:buNone/>
              <a:defRPr sz="1600" b="1"/>
            </a:lvl8pPr>
            <a:lvl9pPr marL="3656358"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379511" y="1981200"/>
            <a:ext cx="5616915" cy="4648200"/>
          </a:xfrm>
          <a:prstGeom prst="rect">
            <a:avLst/>
          </a:prstGeom>
        </p:spPr>
        <p:txBody>
          <a:bodyPr/>
          <a:lstStyle>
            <a:lvl1pPr>
              <a:defRPr sz="2800"/>
            </a:lvl1pPr>
            <a:lvl2pPr>
              <a:defRPr sz="24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345807" y="1330656"/>
            <a:ext cx="5619121" cy="639762"/>
          </a:xfrm>
          <a:prstGeom prst="rect">
            <a:avLst/>
          </a:prstGeom>
          <a:solidFill>
            <a:srgbClr val="1F497D"/>
          </a:solidFill>
        </p:spPr>
        <p:txBody>
          <a:bodyPr anchor="b">
            <a:normAutofit/>
          </a:bodyPr>
          <a:lstStyle>
            <a:lvl1pPr marL="0" indent="0">
              <a:buNone/>
              <a:defRPr sz="3200" b="1">
                <a:solidFill>
                  <a:schemeClr val="bg1"/>
                </a:solidFill>
                <a:effectLst/>
              </a:defRPr>
            </a:lvl1pPr>
            <a:lvl2pPr marL="457044" indent="0">
              <a:buNone/>
              <a:defRPr sz="2000" b="1"/>
            </a:lvl2pPr>
            <a:lvl3pPr marL="914088" indent="0">
              <a:buNone/>
              <a:defRPr sz="1800" b="1"/>
            </a:lvl3pPr>
            <a:lvl4pPr marL="1371133" indent="0">
              <a:buNone/>
              <a:defRPr sz="1600" b="1"/>
            </a:lvl4pPr>
            <a:lvl5pPr marL="1828178" indent="0">
              <a:buNone/>
              <a:defRPr sz="1600" b="1"/>
            </a:lvl5pPr>
            <a:lvl6pPr marL="2285222" indent="0">
              <a:buNone/>
              <a:defRPr sz="1600" b="1"/>
            </a:lvl6pPr>
            <a:lvl7pPr marL="2742267" indent="0">
              <a:buNone/>
              <a:defRPr sz="1600" b="1"/>
            </a:lvl7pPr>
            <a:lvl8pPr marL="3199311" indent="0">
              <a:buNone/>
              <a:defRPr sz="1600" b="1"/>
            </a:lvl8pPr>
            <a:lvl9pPr marL="3656358"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345807" y="1981200"/>
            <a:ext cx="5619121" cy="4648200"/>
          </a:xfrm>
          <a:prstGeom prst="rect">
            <a:avLst/>
          </a:prstGeom>
        </p:spPr>
        <p:txBody>
          <a:bodyPr/>
          <a:lstStyle>
            <a:lvl1pPr>
              <a:defRPr sz="2800"/>
            </a:lvl1pPr>
            <a:lvl2pPr>
              <a:defRPr sz="24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690216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78398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85412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5_Blank Color 1 Layout">
    <p:spTree>
      <p:nvGrpSpPr>
        <p:cNvPr id="1" name=""/>
        <p:cNvGrpSpPr/>
        <p:nvPr/>
      </p:nvGrpSpPr>
      <p:grpSpPr>
        <a:xfrm>
          <a:off x="0" y="0"/>
          <a:ext cx="0" cy="0"/>
          <a:chOff x="0" y="0"/>
          <a:chExt cx="0" cy="0"/>
        </a:xfrm>
      </p:grpSpPr>
      <p:sp>
        <p:nvSpPr>
          <p:cNvPr id="6" name="top right small rectangle"/>
          <p:cNvSpPr/>
          <p:nvPr userDrawn="1"/>
        </p:nvSpPr>
        <p:spPr bwMode="auto">
          <a:xfrm>
            <a:off x="0" y="0"/>
            <a:ext cx="12192000" cy="6858000"/>
          </a:xfrm>
          <a:prstGeom prst="rect">
            <a:avLst/>
          </a:prstGeom>
          <a:solidFill>
            <a:srgbClr val="002050"/>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04" tIns="45703" rIns="91404" bIns="45703" numCol="1"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1" name="Rectangle 2"/>
          <p:cNvSpPr>
            <a:spLocks noChangeArrowheads="1"/>
          </p:cNvSpPr>
          <p:nvPr userDrawn="1"/>
        </p:nvSpPr>
        <p:spPr bwMode="auto">
          <a:xfrm>
            <a:off x="530087" y="5960743"/>
            <a:ext cx="11078818" cy="738664"/>
          </a:xfrm>
          <a:prstGeom prst="rect">
            <a:avLst/>
          </a:prstGeom>
          <a:noFill/>
          <a:ln w="9525">
            <a:noFill/>
            <a:miter lim="800000"/>
            <a:headEnd/>
            <a:tailEnd/>
          </a:ln>
        </p:spPr>
        <p:txBody>
          <a:bodyPr wrap="square">
            <a:spAutoFit/>
          </a:bodyPr>
          <a:lstStyle/>
          <a:p>
            <a:pPr marL="0" lvl="1" defTabSz="914088">
              <a:defRPr/>
            </a:pPr>
            <a:r>
              <a:rPr lang="en-US" sz="1050" dirty="0">
                <a:solidFill>
                  <a:schemeClr val="bg1">
                    <a:lumMod val="85000"/>
                  </a:schemeClr>
                </a:solidFill>
              </a:rPr>
              <a:t>©2014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l="9719"/>
          <a:stretch/>
        </p:blipFill>
        <p:spPr>
          <a:xfrm>
            <a:off x="530087" y="2940117"/>
            <a:ext cx="5473148" cy="2229412"/>
          </a:xfrm>
          <a:prstGeom prst="rect">
            <a:avLst/>
          </a:prstGeom>
        </p:spPr>
      </p:pic>
    </p:spTree>
    <p:extLst>
      <p:ext uri="{BB962C8B-B14F-4D97-AF65-F5344CB8AC3E}">
        <p14:creationId xmlns:p14="http://schemas.microsoft.com/office/powerpoint/2010/main" val="26678372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Text Slide">
    <p:spTree>
      <p:nvGrpSpPr>
        <p:cNvPr id="1" name=""/>
        <p:cNvGrpSpPr/>
        <p:nvPr/>
      </p:nvGrpSpPr>
      <p:grpSpPr>
        <a:xfrm>
          <a:off x="0" y="0"/>
          <a:ext cx="0" cy="0"/>
          <a:chOff x="0" y="0"/>
          <a:chExt cx="0" cy="0"/>
        </a:xfrm>
      </p:grpSpPr>
      <p:sp>
        <p:nvSpPr>
          <p:cNvPr id="2" name="Title 1"/>
          <p:cNvSpPr>
            <a:spLocks noGrp="1"/>
          </p:cNvSpPr>
          <p:nvPr>
            <p:ph type="ctrTitle"/>
          </p:nvPr>
        </p:nvSpPr>
        <p:spPr>
          <a:xfrm>
            <a:off x="576822" y="1391463"/>
            <a:ext cx="10976430" cy="1469997"/>
          </a:xfrm>
          <a:prstGeom prst="rect">
            <a:avLst/>
          </a:prstGeom>
        </p:spPr>
        <p:txBody>
          <a:bodyPr vert="horz" lIns="0" tIns="32914" rIns="65828" bIns="32914"/>
          <a:lstStyle>
            <a:lvl1pPr>
              <a:lnSpc>
                <a:spcPts val="4686"/>
              </a:lnSpc>
              <a:defRPr sz="5078" b="1" cap="all">
                <a:latin typeface="+mj-lt"/>
              </a:defRPr>
            </a:lvl1pPr>
          </a:lstStyle>
          <a:p>
            <a:r>
              <a:rPr lang="en-US"/>
              <a:t>Click to edit Master title style</a:t>
            </a:r>
            <a:endParaRPr lang="en-US" dirty="0"/>
          </a:p>
        </p:txBody>
      </p:sp>
      <p:sp>
        <p:nvSpPr>
          <p:cNvPr id="5" name="Content Placeholder 5"/>
          <p:cNvSpPr>
            <a:spLocks noGrp="1"/>
          </p:cNvSpPr>
          <p:nvPr>
            <p:ph sz="quarter" idx="11"/>
          </p:nvPr>
        </p:nvSpPr>
        <p:spPr>
          <a:xfrm>
            <a:off x="483438" y="646044"/>
            <a:ext cx="9283804" cy="397565"/>
          </a:xfrm>
          <a:prstGeom prst="rect">
            <a:avLst/>
          </a:prstGeom>
        </p:spPr>
        <p:txBody>
          <a:bodyPr vert="horz"/>
          <a:lstStyle>
            <a:lvl1pPr marL="0" indent="0">
              <a:buNone/>
              <a:defRPr sz="2995" b="1" cap="all">
                <a:latin typeface="+mj-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en-US"/>
              <a:t>Click to edit Master text styles</a:t>
            </a:r>
          </a:p>
        </p:txBody>
      </p:sp>
      <p:sp>
        <p:nvSpPr>
          <p:cNvPr id="7" name="Content Placeholder 2"/>
          <p:cNvSpPr>
            <a:spLocks noGrp="1"/>
          </p:cNvSpPr>
          <p:nvPr>
            <p:ph sz="half" idx="12"/>
          </p:nvPr>
        </p:nvSpPr>
        <p:spPr>
          <a:xfrm>
            <a:off x="591203" y="2695365"/>
            <a:ext cx="10962050" cy="3914157"/>
          </a:xfrm>
          <a:prstGeom prst="rect">
            <a:avLst/>
          </a:prstGeom>
        </p:spPr>
        <p:txBody>
          <a:bodyPr vert="horz" lIns="0" tIns="32914" rIns="65828" bIns="32914"/>
          <a:lstStyle>
            <a:lvl1pPr marL="0" indent="0">
              <a:spcBef>
                <a:spcPts val="938"/>
              </a:spcBef>
              <a:buFont typeface="Arial"/>
              <a:buNone/>
              <a:defRPr sz="2604"/>
            </a:lvl1pPr>
            <a:lvl2pPr>
              <a:spcBef>
                <a:spcPts val="938"/>
              </a:spcBef>
              <a:defRPr sz="2604"/>
            </a:lvl2pPr>
            <a:lvl3pPr>
              <a:spcBef>
                <a:spcPts val="938"/>
              </a:spcBef>
              <a:defRPr sz="2604"/>
            </a:lvl3pPr>
            <a:lvl4pPr>
              <a:spcBef>
                <a:spcPts val="938"/>
              </a:spcBef>
              <a:defRPr sz="2604"/>
            </a:lvl4pPr>
            <a:lvl5pPr>
              <a:spcBef>
                <a:spcPts val="938"/>
              </a:spcBef>
              <a:defRPr sz="2604"/>
            </a:lvl5pPr>
            <a:lvl6pPr>
              <a:defRPr sz="1693"/>
            </a:lvl6pPr>
            <a:lvl7pPr>
              <a:defRPr sz="1693"/>
            </a:lvl7pPr>
            <a:lvl8pPr>
              <a:defRPr sz="1693"/>
            </a:lvl8pPr>
            <a:lvl9pPr>
              <a:defRPr sz="169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Box 1"/>
          <p:cNvSpPr txBox="1">
            <a:spLocks noGrp="1" noChangeArrowheads="1"/>
          </p:cNvSpPr>
          <p:nvPr>
            <p:ph type="sldNum" sz="quarter" idx="13"/>
          </p:nvPr>
        </p:nvSpPr>
        <p:spPr>
          <a:ln/>
        </p:spPr>
        <p:txBody>
          <a:bodyPr/>
          <a:lstStyle>
            <a:lvl1pPr>
              <a:defRPr/>
            </a:lvl1pPr>
          </a:lstStyle>
          <a:p>
            <a:pPr>
              <a:defRPr/>
            </a:pPr>
            <a:fld id="{BD34588A-CBAF-924B-A77D-DE72B91A9204}" type="slidenum">
              <a:rPr lang="en-US"/>
              <a:pPr>
                <a:defRPr/>
              </a:pPr>
              <a:t>‹#›</a:t>
            </a:fld>
            <a:endParaRPr lang="en-US" dirty="0"/>
          </a:p>
        </p:txBody>
      </p:sp>
    </p:spTree>
    <p:extLst>
      <p:ext uri="{BB962C8B-B14F-4D97-AF65-F5344CB8AC3E}">
        <p14:creationId xmlns:p14="http://schemas.microsoft.com/office/powerpoint/2010/main" val="2116470600"/>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3" Type="http://schemas.openxmlformats.org/officeDocument/2006/relationships/slideLayout" Target="../slideLayouts/slideLayout12.xml"/><Relationship Id="rId7" Type="http://schemas.openxmlformats.org/officeDocument/2006/relationships/slideLayout" Target="../slideLayouts/slideLayout16.xml"/><Relationship Id="rId12" Type="http://schemas.openxmlformats.org/officeDocument/2006/relationships/theme" Target="../theme/theme2.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5" Type="http://schemas.openxmlformats.org/officeDocument/2006/relationships/slideLayout" Target="../slideLayouts/slideLayout14.xml"/><Relationship Id="rId10" Type="http://schemas.openxmlformats.org/officeDocument/2006/relationships/slideLayout" Target="../slideLayouts/slideLayout19.xml"/><Relationship Id="rId4" Type="http://schemas.openxmlformats.org/officeDocument/2006/relationships/slideLayout" Target="../slideLayouts/slideLayout13.xml"/><Relationship Id="rId9" Type="http://schemas.openxmlformats.org/officeDocument/2006/relationships/slideLayout" Target="../slideLayouts/slideLayout1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8.xml"/><Relationship Id="rId3" Type="http://schemas.openxmlformats.org/officeDocument/2006/relationships/slideLayout" Target="../slideLayouts/slideLayout23.xml"/><Relationship Id="rId7" Type="http://schemas.openxmlformats.org/officeDocument/2006/relationships/slideLayout" Target="../slideLayouts/slideLayout27.xml"/><Relationship Id="rId12" Type="http://schemas.openxmlformats.org/officeDocument/2006/relationships/theme" Target="../theme/theme3.xml"/><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5" Type="http://schemas.openxmlformats.org/officeDocument/2006/relationships/slideLayout" Target="../slideLayouts/slideLayout25.xml"/><Relationship Id="rId10" Type="http://schemas.openxmlformats.org/officeDocument/2006/relationships/slideLayout" Target="../slideLayouts/slideLayout30.xml"/><Relationship Id="rId4" Type="http://schemas.openxmlformats.org/officeDocument/2006/relationships/slideLayout" Target="../slideLayouts/slideLayout24.xml"/><Relationship Id="rId9"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 name="Title Placeholder 9"/>
          <p:cNvSpPr>
            <a:spLocks noGrp="1"/>
          </p:cNvSpPr>
          <p:nvPr>
            <p:ph type="title"/>
          </p:nvPr>
        </p:nvSpPr>
        <p:spPr>
          <a:xfrm>
            <a:off x="379514" y="182215"/>
            <a:ext cx="11524432" cy="1063487"/>
          </a:xfrm>
          <a:prstGeom prst="rect">
            <a:avLst/>
          </a:prstGeom>
        </p:spPr>
        <p:txBody>
          <a:bodyPr vert="horz" lIns="91409" tIns="45705" rIns="91409" bIns="45705" rtlCol="0" anchor="t" anchorCtr="0">
            <a:normAutofit/>
          </a:bodyPr>
          <a:lstStyle/>
          <a:p>
            <a:r>
              <a:rPr lang="en-US" dirty="0"/>
              <a:t>Click to edit Master title style</a:t>
            </a:r>
          </a:p>
        </p:txBody>
      </p:sp>
    </p:spTree>
    <p:extLst>
      <p:ext uri="{BB962C8B-B14F-4D97-AF65-F5344CB8AC3E}">
        <p14:creationId xmlns:p14="http://schemas.microsoft.com/office/powerpoint/2010/main" val="3118783959"/>
      </p:ext>
    </p:extLst>
  </p:cSld>
  <p:clrMap bg1="lt1" tx1="dk1" bg2="lt2" tx2="dk2" accent1="accent1" accent2="accent2" accent3="accent3" accent4="accent4" accent5="accent5" accent6="accent6" hlink="hlink" folHlink="folHlink"/>
  <p:sldLayoutIdLst>
    <p:sldLayoutId id="2147483661" r:id="rId1"/>
    <p:sldLayoutId id="2147483667" r:id="rId2"/>
    <p:sldLayoutId id="2147483663" r:id="rId3"/>
    <p:sldLayoutId id="2147483664" r:id="rId4"/>
    <p:sldLayoutId id="2147483665" r:id="rId5"/>
    <p:sldLayoutId id="2147483666" r:id="rId6"/>
    <p:sldLayoutId id="2147483668" r:id="rId7"/>
    <p:sldLayoutId id="2147483669" r:id="rId8"/>
    <p:sldLayoutId id="2147483672" r:id="rId9"/>
  </p:sldLayoutIdLst>
  <p:txStyles>
    <p:titleStyle>
      <a:lvl1pPr algn="l" defTabSz="914088" rtl="0" eaLnBrk="1" latinLnBrk="0" hangingPunct="1">
        <a:lnSpc>
          <a:spcPct val="80000"/>
        </a:lnSpc>
        <a:spcBef>
          <a:spcPct val="0"/>
        </a:spcBef>
        <a:buNone/>
        <a:defRPr sz="4400" kern="120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p:titleStyle>
    <p:bodyStyle>
      <a:lvl1pPr marL="342783" indent="-342783" algn="l" defTabSz="914088" rtl="0" eaLnBrk="1" latinLnBrk="0" hangingPunct="1">
        <a:spcBef>
          <a:spcPts val="1200"/>
        </a:spcBef>
        <a:buFont typeface="Arial" pitchFamily="34" charset="0"/>
        <a:buChar char="•"/>
        <a:defRPr sz="3200" b="1"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088" rtl="0" eaLnBrk="1" latinLnBrk="0" hangingPunct="1">
        <a:defRPr sz="1800" kern="1200">
          <a:solidFill>
            <a:schemeClr val="tx1"/>
          </a:solidFill>
          <a:latin typeface="+mn-lt"/>
          <a:ea typeface="+mn-ea"/>
          <a:cs typeface="+mn-cs"/>
        </a:defRPr>
      </a:lvl1pPr>
      <a:lvl2pPr marL="457044" algn="l" defTabSz="914088" rtl="0" eaLnBrk="1" latinLnBrk="0" hangingPunct="1">
        <a:defRPr sz="1800" kern="1200">
          <a:solidFill>
            <a:schemeClr val="tx1"/>
          </a:solidFill>
          <a:latin typeface="+mn-lt"/>
          <a:ea typeface="+mn-ea"/>
          <a:cs typeface="+mn-cs"/>
        </a:defRPr>
      </a:lvl2pPr>
      <a:lvl3pPr marL="914088" algn="l" defTabSz="914088" rtl="0" eaLnBrk="1" latinLnBrk="0" hangingPunct="1">
        <a:defRPr sz="1800" kern="1200">
          <a:solidFill>
            <a:schemeClr val="tx1"/>
          </a:solidFill>
          <a:latin typeface="+mn-lt"/>
          <a:ea typeface="+mn-ea"/>
          <a:cs typeface="+mn-cs"/>
        </a:defRPr>
      </a:lvl3pPr>
      <a:lvl4pPr marL="1371133" algn="l" defTabSz="914088" rtl="0" eaLnBrk="1" latinLnBrk="0" hangingPunct="1">
        <a:defRPr sz="1800" kern="1200">
          <a:solidFill>
            <a:schemeClr val="tx1"/>
          </a:solidFill>
          <a:latin typeface="+mn-lt"/>
          <a:ea typeface="+mn-ea"/>
          <a:cs typeface="+mn-cs"/>
        </a:defRPr>
      </a:lvl4pPr>
      <a:lvl5pPr marL="1828178" algn="l" defTabSz="914088" rtl="0" eaLnBrk="1" latinLnBrk="0" hangingPunct="1">
        <a:defRPr sz="1800" kern="1200">
          <a:solidFill>
            <a:schemeClr val="tx1"/>
          </a:solidFill>
          <a:latin typeface="+mn-lt"/>
          <a:ea typeface="+mn-ea"/>
          <a:cs typeface="+mn-cs"/>
        </a:defRPr>
      </a:lvl5pPr>
      <a:lvl6pPr marL="2285222" algn="l" defTabSz="914088" rtl="0" eaLnBrk="1" latinLnBrk="0" hangingPunct="1">
        <a:defRPr sz="1800" kern="1200">
          <a:solidFill>
            <a:schemeClr val="tx1"/>
          </a:solidFill>
          <a:latin typeface="+mn-lt"/>
          <a:ea typeface="+mn-ea"/>
          <a:cs typeface="+mn-cs"/>
        </a:defRPr>
      </a:lvl6pPr>
      <a:lvl7pPr marL="2742267" algn="l" defTabSz="914088" rtl="0" eaLnBrk="1" latinLnBrk="0" hangingPunct="1">
        <a:defRPr sz="1800" kern="1200">
          <a:solidFill>
            <a:schemeClr val="tx1"/>
          </a:solidFill>
          <a:latin typeface="+mn-lt"/>
          <a:ea typeface="+mn-ea"/>
          <a:cs typeface="+mn-cs"/>
        </a:defRPr>
      </a:lvl7pPr>
      <a:lvl8pPr marL="3199311" algn="l" defTabSz="914088" rtl="0" eaLnBrk="1" latinLnBrk="0" hangingPunct="1">
        <a:defRPr sz="1800" kern="1200">
          <a:solidFill>
            <a:schemeClr val="tx1"/>
          </a:solidFill>
          <a:latin typeface="+mn-lt"/>
          <a:ea typeface="+mn-ea"/>
          <a:cs typeface="+mn-cs"/>
        </a:defRPr>
      </a:lvl8pPr>
      <a:lvl9pPr marL="3656358" algn="l" defTabSz="914088"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3176"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6"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5"/>
            <a:ext cx="10058400" cy="1450757"/>
          </a:xfrm>
          <a:prstGeom prst="rect">
            <a:avLst/>
          </a:prstGeom>
        </p:spPr>
        <p:txBody>
          <a:bodyPr vert="horz" lIns="91440" tIns="45720" rIns="91440" bIns="45720" rtlCol="0" anchor="b">
            <a:normAutofit/>
          </a:bodyPr>
          <a:lstStyle/>
          <a:p>
            <a:r>
              <a:rPr lang="sk-SK"/>
              <a:t>Upravte štýly predlohy textu</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sk-SK"/>
              <a:t>Upraviť štýly predlohy textu</a:t>
            </a:r>
          </a:p>
          <a:p>
            <a:pPr lvl="1"/>
            <a:r>
              <a:rPr lang="sk-SK"/>
              <a:t>Druhá úroveň</a:t>
            </a:r>
          </a:p>
          <a:p>
            <a:pPr lvl="2"/>
            <a:r>
              <a:rPr lang="sk-SK"/>
              <a:t>Tretia úroveň</a:t>
            </a:r>
          </a:p>
          <a:p>
            <a:pPr lvl="3"/>
            <a:r>
              <a:rPr lang="sk-SK"/>
              <a:t>Štvrtá úroveň</a:t>
            </a:r>
          </a:p>
          <a:p>
            <a:pPr lvl="4"/>
            <a:r>
              <a:rPr lang="sk-SK"/>
              <a:t>Piata úroveň</a:t>
            </a:r>
            <a:endParaRPr lang="en-US" dirty="0"/>
          </a:p>
        </p:txBody>
      </p:sp>
      <p:sp>
        <p:nvSpPr>
          <p:cNvPr id="4" name="Date Placeholder 3"/>
          <p:cNvSpPr>
            <a:spLocks noGrp="1"/>
          </p:cNvSpPr>
          <p:nvPr>
            <p:ph type="dt" sz="half" idx="2"/>
          </p:nvPr>
        </p:nvSpPr>
        <p:spPr>
          <a:xfrm>
            <a:off x="1097281" y="6459787"/>
            <a:ext cx="2472271" cy="365125"/>
          </a:xfrm>
          <a:prstGeom prst="rect">
            <a:avLst/>
          </a:prstGeom>
        </p:spPr>
        <p:txBody>
          <a:bodyPr vert="horz" lIns="91440" tIns="45720" rIns="91440" bIns="45720" rtlCol="0" anchor="ctr"/>
          <a:lstStyle>
            <a:lvl1pPr algn="l">
              <a:defRPr sz="900">
                <a:solidFill>
                  <a:srgbClr val="FFFFFF"/>
                </a:solidFill>
              </a:defRPr>
            </a:lvl1pPr>
          </a:lstStyle>
          <a:p>
            <a:pPr rtl="0"/>
            <a:r>
              <a:rPr lang="sk-SK"/>
              <a:t>1.8.2016</a:t>
            </a:r>
            <a:endParaRPr/>
          </a:p>
        </p:txBody>
      </p:sp>
      <p:sp>
        <p:nvSpPr>
          <p:cNvPr id="5" name="Footer Placeholder 4"/>
          <p:cNvSpPr>
            <a:spLocks noGrp="1"/>
          </p:cNvSpPr>
          <p:nvPr>
            <p:ph type="ftr" sz="quarter" idx="3"/>
          </p:nvPr>
        </p:nvSpPr>
        <p:spPr>
          <a:xfrm>
            <a:off x="3686185" y="6459787"/>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pPr rtl="0"/>
            <a:r>
              <a:rPr lang="en-US"/>
              <a:t>BASECAMP: Introduction to Machine Learning, Dominik Csiba, 19. January 2017</a:t>
            </a:r>
            <a:endParaRPr lang="sk-SK"/>
          </a:p>
        </p:txBody>
      </p:sp>
      <p:sp>
        <p:nvSpPr>
          <p:cNvPr id="6" name="Slide Number Placeholder 5"/>
          <p:cNvSpPr>
            <a:spLocks noGrp="1"/>
          </p:cNvSpPr>
          <p:nvPr>
            <p:ph type="sldNum" sz="quarter" idx="4"/>
          </p:nvPr>
        </p:nvSpPr>
        <p:spPr>
          <a:xfrm>
            <a:off x="9900459" y="6459787"/>
            <a:ext cx="1312025" cy="365125"/>
          </a:xfrm>
          <a:prstGeom prst="rect">
            <a:avLst/>
          </a:prstGeom>
        </p:spPr>
        <p:txBody>
          <a:bodyPr vert="horz" lIns="91440" tIns="45720" rIns="91440" bIns="45720" rtlCol="0" anchor="ctr"/>
          <a:lstStyle>
            <a:lvl1pPr algn="r">
              <a:defRPr sz="1050">
                <a:solidFill>
                  <a:srgbClr val="FFFFFF"/>
                </a:solidFill>
              </a:defRPr>
            </a:lvl1pPr>
          </a:lstStyle>
          <a:p>
            <a:pPr rtl="0"/>
            <a:fld id="{C014DD1E-5D91-48A3-AD6D-45FBA980D106}" type="slidenum">
              <a:rPr lang="sk-SK" smtClean="0"/>
              <a:pPr/>
              <a:t>‹#›</a:t>
            </a:fld>
            <a:endParaRPr lang="sk-SK"/>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71045986"/>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126" rtl="0" eaLnBrk="1" latinLnBrk="0" hangingPunct="1">
        <a:lnSpc>
          <a:spcPct val="85000"/>
        </a:lnSpc>
        <a:spcBef>
          <a:spcPct val="0"/>
        </a:spcBef>
        <a:buNone/>
        <a:defRPr sz="4799" kern="1200" spc="-50" baseline="0">
          <a:solidFill>
            <a:schemeClr val="tx1">
              <a:lumMod val="75000"/>
              <a:lumOff val="25000"/>
            </a:schemeClr>
          </a:solidFill>
          <a:latin typeface="+mj-lt"/>
          <a:ea typeface="+mj-ea"/>
          <a:cs typeface="+mj-cs"/>
        </a:defRPr>
      </a:lvl1pPr>
    </p:titleStyle>
    <p:bodyStyle>
      <a:lvl1pPr marL="91413" indent="-91413" algn="l" defTabSz="914126"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1999" kern="1200">
          <a:solidFill>
            <a:schemeClr val="tx1">
              <a:lumMod val="75000"/>
              <a:lumOff val="25000"/>
            </a:schemeClr>
          </a:solidFill>
          <a:latin typeface="+mn-lt"/>
          <a:ea typeface="+mn-ea"/>
          <a:cs typeface="+mn-cs"/>
        </a:defRPr>
      </a:lvl1pPr>
      <a:lvl2pPr marL="383933" indent="-182825" algn="l" defTabSz="914126" rtl="0" eaLnBrk="1" latinLnBrk="0" hangingPunct="1">
        <a:lnSpc>
          <a:spcPct val="90000"/>
        </a:lnSpc>
        <a:spcBef>
          <a:spcPts val="200"/>
        </a:spcBef>
        <a:spcAft>
          <a:spcPts val="400"/>
        </a:spcAft>
        <a:buClr>
          <a:schemeClr val="accent1"/>
        </a:buClr>
        <a:buFont typeface="Calibri" pitchFamily="34" charset="0"/>
        <a:buChar char="◦"/>
        <a:defRPr sz="1799" kern="1200">
          <a:solidFill>
            <a:schemeClr val="tx1">
              <a:lumMod val="75000"/>
              <a:lumOff val="25000"/>
            </a:schemeClr>
          </a:solidFill>
          <a:latin typeface="+mn-lt"/>
          <a:ea typeface="+mn-ea"/>
          <a:cs typeface="+mn-cs"/>
        </a:defRPr>
      </a:lvl2pPr>
      <a:lvl3pPr marL="566758" indent="-182825" algn="l" defTabSz="914126"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583" indent="-182825" algn="l" defTabSz="914126"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408" indent="-182825" algn="l" defTabSz="914126"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099670" indent="-228531" algn="l" defTabSz="914126"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299610" indent="-228531" algn="l" defTabSz="914126"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499550" indent="-228531" algn="l" defTabSz="914126"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699490" indent="-228531" algn="l" defTabSz="914126"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2" pos="3839">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ED1BCB9-9530-3745-857C-84277DCAA9AB}" type="datetimeFigureOut">
              <a:rPr lang="en-US" smtClean="0"/>
              <a:t>5/14/2018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04948A1-8889-7C4C-863C-1DC760FBAD60}" type="slidenum">
              <a:rPr lang="en-US" smtClean="0"/>
              <a:t>‹#›</a:t>
            </a:fld>
            <a:endParaRPr lang="en-US"/>
          </a:p>
        </p:txBody>
      </p:sp>
    </p:spTree>
    <p:extLst>
      <p:ext uri="{BB962C8B-B14F-4D97-AF65-F5344CB8AC3E}">
        <p14:creationId xmlns:p14="http://schemas.microsoft.com/office/powerpoint/2010/main" val="3314385330"/>
      </p:ext>
    </p:extLst>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27.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28.jpe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Layout" Target="../slideLayouts/slideLayout11.xml"/><Relationship Id="rId6" Type="http://schemas.openxmlformats.org/officeDocument/2006/relationships/image" Target="../media/image7.jpg"/><Relationship Id="rId5" Type="http://schemas.openxmlformats.org/officeDocument/2006/relationships/image" Target="../media/image6.jpg"/><Relationship Id="rId4" Type="http://schemas.openxmlformats.org/officeDocument/2006/relationships/image" Target="../media/image5.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23.xml"/><Relationship Id="rId1" Type="http://schemas.openxmlformats.org/officeDocument/2006/relationships/slideLayout" Target="../slideLayouts/slideLayout2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 Id="rId9" Type="http://schemas.openxmlformats.org/officeDocument/2006/relationships/image" Target="../media/image35.png"/></Relationships>
</file>

<file path=ppt/slides/_rels/slide3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4.xml"/><Relationship Id="rId1" Type="http://schemas.openxmlformats.org/officeDocument/2006/relationships/slideLayout" Target="../slideLayouts/slideLayout22.xml"/><Relationship Id="rId5" Type="http://schemas.openxmlformats.org/officeDocument/2006/relationships/image" Target="../media/image38.png"/><Relationship Id="rId4" Type="http://schemas.openxmlformats.org/officeDocument/2006/relationships/image" Target="../media/image37.png"/></Relationships>
</file>

<file path=ppt/slides/_rels/slide38.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7.png"/><Relationship Id="rId7" Type="http://schemas.openxmlformats.org/officeDocument/2006/relationships/image" Target="../media/image42.png"/><Relationship Id="rId2" Type="http://schemas.openxmlformats.org/officeDocument/2006/relationships/notesSlide" Target="../notesSlides/notesSlide25.xml"/><Relationship Id="rId1" Type="http://schemas.openxmlformats.org/officeDocument/2006/relationships/slideLayout" Target="../slideLayouts/slideLayout2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3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6.xml"/><Relationship Id="rId1" Type="http://schemas.openxmlformats.org/officeDocument/2006/relationships/slideLayout" Target="../slideLayouts/slideLayout22.xml"/><Relationship Id="rId4" Type="http://schemas.openxmlformats.org/officeDocument/2006/relationships/image" Target="../media/image45.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7.xml"/><Relationship Id="rId1" Type="http://schemas.openxmlformats.org/officeDocument/2006/relationships/slideLayout" Target="../slideLayouts/slideLayout22.xml"/><Relationship Id="rId4" Type="http://schemas.openxmlformats.org/officeDocument/2006/relationships/image" Target="../media/image47.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g"/><Relationship Id="rId1" Type="http://schemas.openxmlformats.org/officeDocument/2006/relationships/slideLayout" Target="../slideLayouts/slideLayout11.xml"/><Relationship Id="rId6" Type="http://schemas.openxmlformats.org/officeDocument/2006/relationships/image" Target="../media/image14.jpg"/><Relationship Id="rId5" Type="http://schemas.openxmlformats.org/officeDocument/2006/relationships/image" Target="../media/image13.jpeg"/><Relationship Id="rId4" Type="http://schemas.openxmlformats.org/officeDocument/2006/relationships/image" Target="../media/image12.jp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17.emf"/><Relationship Id="rId4" Type="http://schemas.openxmlformats.org/officeDocument/2006/relationships/image" Target="../media/image16.emf"/></Relationships>
</file>

<file path=ppt/slides/_rels/slide9.xml.rels><?xml version="1.0" encoding="UTF-8" standalone="yes"?>
<Relationships xmlns="http://schemas.openxmlformats.org/package/2006/relationships"><Relationship Id="rId8" Type="http://schemas.openxmlformats.org/officeDocument/2006/relationships/image" Target="../media/image20.emf"/><Relationship Id="rId13" Type="http://schemas.openxmlformats.org/officeDocument/2006/relationships/image" Target="../media/image25.png"/><Relationship Id="rId3" Type="http://schemas.openxmlformats.org/officeDocument/2006/relationships/image" Target="../media/image15.emf"/><Relationship Id="rId7" Type="http://schemas.openxmlformats.org/officeDocument/2006/relationships/image" Target="../media/image17.emf"/><Relationship Id="rId12" Type="http://schemas.openxmlformats.org/officeDocument/2006/relationships/image" Target="../media/image24.emf"/><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19.emf"/><Relationship Id="rId11" Type="http://schemas.openxmlformats.org/officeDocument/2006/relationships/image" Target="../media/image23.emf"/><Relationship Id="rId5" Type="http://schemas.openxmlformats.org/officeDocument/2006/relationships/image" Target="../media/image16.emf"/><Relationship Id="rId10" Type="http://schemas.openxmlformats.org/officeDocument/2006/relationships/image" Target="../media/image22.emf"/><Relationship Id="rId4" Type="http://schemas.openxmlformats.org/officeDocument/2006/relationships/image" Target="../media/image18.emf"/><Relationship Id="rId9" Type="http://schemas.openxmlformats.org/officeDocument/2006/relationships/image" Target="../media/image21.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3"/>
          <p:cNvSpPr>
            <a:spLocks noGrp="1"/>
          </p:cNvSpPr>
          <p:nvPr>
            <p:ph type="sldNum" sz="quarter" idx="13"/>
          </p:nvPr>
        </p:nvSpPr>
        <p:spPr/>
        <p:txBody>
          <a:bodyPr/>
          <a:lstStyle/>
          <a:p>
            <a:pPr algn="r" defTabSz="1190640" fontAlgn="base">
              <a:lnSpc>
                <a:spcPts val="3000"/>
              </a:lnSpc>
              <a:spcBef>
                <a:spcPct val="0"/>
              </a:spcBef>
              <a:spcAft>
                <a:spcPct val="0"/>
              </a:spcAft>
              <a:defRPr/>
            </a:pPr>
            <a:fld id="{6F4A1B40-4074-4A43-A415-862C3E2C2127}" type="slidenum">
              <a:rPr lang="en-US" sz="2995" b="1">
                <a:solidFill>
                  <a:srgbClr val="000000"/>
                </a:solidFill>
                <a:latin typeface="PFDinTextCompPro-Bold"/>
                <a:ea typeface="ＭＳ Ｐゴシック" charset="0"/>
                <a:sym typeface="PFDinTextCompPro-Bold" charset="0"/>
              </a:rPr>
              <a:pPr algn="r" defTabSz="1190640" fontAlgn="base">
                <a:lnSpc>
                  <a:spcPts val="3000"/>
                </a:lnSpc>
                <a:spcBef>
                  <a:spcPct val="0"/>
                </a:spcBef>
                <a:spcAft>
                  <a:spcPct val="0"/>
                </a:spcAft>
                <a:defRPr/>
              </a:pPr>
              <a:t>1</a:t>
            </a:fld>
            <a:endParaRPr lang="en-US" sz="2995" b="1">
              <a:solidFill>
                <a:srgbClr val="000000"/>
              </a:solidFill>
              <a:latin typeface="PFDinTextCompPro-Bold"/>
              <a:ea typeface="ＭＳ Ｐゴシック" charset="0"/>
              <a:sym typeface="PFDinTextCompPro-Bold" charset="0"/>
            </a:endParaRPr>
          </a:p>
        </p:txBody>
      </p:sp>
      <p:sp>
        <p:nvSpPr>
          <p:cNvPr id="7" name="Title 2">
            <a:extLst>
              <a:ext uri="{FF2B5EF4-FFF2-40B4-BE49-F238E27FC236}">
                <a16:creationId xmlns:a16="http://schemas.microsoft.com/office/drawing/2014/main" id="{08C461C5-9334-4DF0-BB38-2FB54C106790}"/>
              </a:ext>
            </a:extLst>
          </p:cNvPr>
          <p:cNvSpPr>
            <a:spLocks noGrp="1"/>
          </p:cNvSpPr>
          <p:nvPr>
            <p:ph type="ctrTitle"/>
          </p:nvPr>
        </p:nvSpPr>
        <p:spPr>
          <a:xfrm>
            <a:off x="539525" y="1742213"/>
            <a:ext cx="11028200" cy="3421118"/>
          </a:xfrm>
        </p:spPr>
        <p:txBody>
          <a:bodyPr>
            <a:normAutofit/>
          </a:bodyPr>
          <a:lstStyle/>
          <a:p>
            <a:pPr>
              <a:defRPr/>
            </a:pPr>
            <a:br>
              <a:rPr lang="en-US" sz="9375" dirty="0"/>
            </a:br>
            <a:r>
              <a:rPr lang="en-US" sz="9375" dirty="0"/>
              <a:t>Intro </a:t>
            </a:r>
            <a:r>
              <a:rPr lang="en-US" sz="9600" dirty="0"/>
              <a:t>to Machine</a:t>
            </a:r>
            <a:br>
              <a:rPr lang="en-US" sz="9600" dirty="0"/>
            </a:br>
            <a:br>
              <a:rPr lang="en-US" sz="9600" dirty="0"/>
            </a:br>
            <a:br>
              <a:rPr lang="en-US" sz="9600" dirty="0"/>
            </a:br>
            <a:r>
              <a:rPr lang="en-US" sz="9600" dirty="0"/>
              <a:t> Learning</a:t>
            </a:r>
            <a:endParaRPr lang="en-US" sz="9375" dirty="0"/>
          </a:p>
        </p:txBody>
      </p:sp>
    </p:spTree>
    <p:extLst>
      <p:ext uri="{BB962C8B-B14F-4D97-AF65-F5344CB8AC3E}">
        <p14:creationId xmlns:p14="http://schemas.microsoft.com/office/powerpoint/2010/main" val="1489952533"/>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16691" t="38428" r="80209" b="59251"/>
          <a:stretch/>
        </p:blipFill>
        <p:spPr>
          <a:xfrm>
            <a:off x="3784600" y="2667000"/>
            <a:ext cx="3078921" cy="3454400"/>
          </a:xfrm>
          <a:prstGeom prst="rect">
            <a:avLst/>
          </a:prstGeom>
        </p:spPr>
      </p:pic>
      <p:sp>
        <p:nvSpPr>
          <p:cNvPr id="2" name="Title 1"/>
          <p:cNvSpPr>
            <a:spLocks noGrp="1"/>
          </p:cNvSpPr>
          <p:nvPr>
            <p:ph type="title"/>
          </p:nvPr>
        </p:nvSpPr>
        <p:spPr/>
        <p:txBody>
          <a:bodyPr/>
          <a:lstStyle/>
          <a:p>
            <a:r>
              <a:rPr lang="en-US" dirty="0"/>
              <a:t>Classification</a:t>
            </a:r>
          </a:p>
        </p:txBody>
      </p:sp>
      <p:sp>
        <p:nvSpPr>
          <p:cNvPr id="3" name="Content Placeholder 2"/>
          <p:cNvSpPr>
            <a:spLocks noGrp="1"/>
          </p:cNvSpPr>
          <p:nvPr>
            <p:ph sz="quarter" idx="10"/>
          </p:nvPr>
        </p:nvSpPr>
        <p:spPr>
          <a:xfrm>
            <a:off x="337080" y="950782"/>
            <a:ext cx="9543520" cy="5290388"/>
          </a:xfrm>
        </p:spPr>
        <p:txBody>
          <a:bodyPr/>
          <a:lstStyle/>
          <a:p>
            <a:r>
              <a:rPr lang="en-US" dirty="0"/>
              <a:t>Each observation is represented by a set of numbers (features).</a:t>
            </a:r>
            <a:endParaRPr lang="en-US" i="1" dirty="0"/>
          </a:p>
        </p:txBody>
      </p:sp>
      <p:sp>
        <p:nvSpPr>
          <p:cNvPr id="22" name="TextBox 21"/>
          <p:cNvSpPr txBox="1"/>
          <p:nvPr/>
        </p:nvSpPr>
        <p:spPr>
          <a:xfrm>
            <a:off x="3476977" y="1903586"/>
            <a:ext cx="6332733" cy="523220"/>
          </a:xfrm>
          <a:prstGeom prst="rect">
            <a:avLst/>
          </a:prstGeom>
          <a:noFill/>
        </p:spPr>
        <p:txBody>
          <a:bodyPr wrap="none" rtlCol="0">
            <a:spAutoFit/>
          </a:bodyPr>
          <a:lstStyle/>
          <a:p>
            <a:r>
              <a:rPr lang="en-US" sz="2800" dirty="0"/>
              <a:t>Each pixel gets </a:t>
            </a:r>
            <a:r>
              <a:rPr lang="en-US" sz="2800" dirty="0" err="1"/>
              <a:t>rgb</a:t>
            </a:r>
            <a:r>
              <a:rPr lang="en-US" sz="2800" dirty="0"/>
              <a:t> values like [1.0,0.9,0.8]   </a:t>
            </a:r>
          </a:p>
        </p:txBody>
      </p:sp>
      <p:sp>
        <p:nvSpPr>
          <p:cNvPr id="24" name="Left Arrow 23"/>
          <p:cNvSpPr/>
          <p:nvPr/>
        </p:nvSpPr>
        <p:spPr>
          <a:xfrm rot="18455622">
            <a:off x="5638041" y="2442211"/>
            <a:ext cx="809893" cy="522111"/>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extBox 19"/>
          <p:cNvSpPr txBox="1"/>
          <p:nvPr/>
        </p:nvSpPr>
        <p:spPr>
          <a:xfrm>
            <a:off x="8396111" y="3400778"/>
            <a:ext cx="3373890" cy="954107"/>
          </a:xfrm>
          <a:prstGeom prst="rect">
            <a:avLst/>
          </a:prstGeom>
          <a:noFill/>
        </p:spPr>
        <p:txBody>
          <a:bodyPr wrap="none" rtlCol="0">
            <a:spAutoFit/>
          </a:bodyPr>
          <a:lstStyle/>
          <a:p>
            <a:r>
              <a:rPr lang="en-US" sz="2800" dirty="0"/>
              <a:t>Image becomes: </a:t>
            </a:r>
          </a:p>
          <a:p>
            <a:r>
              <a:rPr lang="en-US" sz="2800" dirty="0"/>
              <a:t>[1.0,0.9,0.8,0.1,0.5,…]</a:t>
            </a:r>
          </a:p>
        </p:txBody>
      </p:sp>
      <p:sp>
        <p:nvSpPr>
          <p:cNvPr id="26" name="TextBox 25"/>
          <p:cNvSpPr txBox="1"/>
          <p:nvPr/>
        </p:nvSpPr>
        <p:spPr>
          <a:xfrm>
            <a:off x="7560732" y="6079067"/>
            <a:ext cx="4089581" cy="523220"/>
          </a:xfrm>
          <a:prstGeom prst="rect">
            <a:avLst/>
          </a:prstGeom>
          <a:noFill/>
        </p:spPr>
        <p:txBody>
          <a:bodyPr wrap="none" rtlCol="0">
            <a:spAutoFit/>
          </a:bodyPr>
          <a:lstStyle/>
          <a:p>
            <a:r>
              <a:rPr lang="en-US" sz="2800" dirty="0"/>
              <a:t>(Label is -1, it’s not a chair)</a:t>
            </a:r>
          </a:p>
        </p:txBody>
      </p:sp>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3187" y="2621845"/>
            <a:ext cx="2306482" cy="345722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Rectangle 5"/>
          <p:cNvSpPr/>
          <p:nvPr/>
        </p:nvSpPr>
        <p:spPr>
          <a:xfrm>
            <a:off x="5624052" y="3007596"/>
            <a:ext cx="147484" cy="14528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853484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Classification</a:t>
            </a:r>
          </a:p>
        </p:txBody>
      </p:sp>
      <p:sp>
        <p:nvSpPr>
          <p:cNvPr id="3" name="Content Placeholder 2"/>
          <p:cNvSpPr>
            <a:spLocks noGrp="1"/>
          </p:cNvSpPr>
          <p:nvPr>
            <p:ph sz="quarter" idx="10"/>
          </p:nvPr>
        </p:nvSpPr>
        <p:spPr>
          <a:xfrm>
            <a:off x="337080" y="950782"/>
            <a:ext cx="9530820" cy="5290388"/>
          </a:xfrm>
        </p:spPr>
        <p:txBody>
          <a:bodyPr/>
          <a:lstStyle/>
          <a:p>
            <a:r>
              <a:rPr lang="en-US" dirty="0"/>
              <a:t>Each observation is represented by a set of numbers (features).</a:t>
            </a:r>
            <a:endParaRPr lang="en-US" i="1" dirty="0"/>
          </a:p>
        </p:txBody>
      </p:sp>
      <p:sp>
        <p:nvSpPr>
          <p:cNvPr id="20" name="TextBox 19"/>
          <p:cNvSpPr txBox="1"/>
          <p:nvPr/>
        </p:nvSpPr>
        <p:spPr>
          <a:xfrm rot="18895295">
            <a:off x="1649708" y="3951112"/>
            <a:ext cx="4130433" cy="523220"/>
          </a:xfrm>
          <a:prstGeom prst="rect">
            <a:avLst/>
          </a:prstGeom>
          <a:noFill/>
        </p:spPr>
        <p:txBody>
          <a:bodyPr wrap="none" rtlCol="0">
            <a:spAutoFit/>
          </a:bodyPr>
          <a:lstStyle/>
          <a:p>
            <a:r>
              <a:rPr lang="en-US" sz="2800" dirty="0"/>
              <a:t>Number of events last year</a:t>
            </a:r>
          </a:p>
        </p:txBody>
      </p:sp>
      <p:sp>
        <p:nvSpPr>
          <p:cNvPr id="4" name="TextBox 3"/>
          <p:cNvSpPr txBox="1"/>
          <p:nvPr/>
        </p:nvSpPr>
        <p:spPr>
          <a:xfrm>
            <a:off x="508001" y="2102556"/>
            <a:ext cx="9692377" cy="523220"/>
          </a:xfrm>
          <a:prstGeom prst="rect">
            <a:avLst/>
          </a:prstGeom>
          <a:noFill/>
        </p:spPr>
        <p:txBody>
          <a:bodyPr wrap="none" rtlCol="0">
            <a:spAutoFit/>
          </a:bodyPr>
          <a:lstStyle/>
          <a:p>
            <a:r>
              <a:rPr lang="en-US" sz="2800" dirty="0"/>
              <a:t>Manhole is represented as:  [   5      3     120     12      1       0   …..   ]       </a:t>
            </a:r>
          </a:p>
        </p:txBody>
      </p:sp>
      <p:sp>
        <p:nvSpPr>
          <p:cNvPr id="10" name="TextBox 9"/>
          <p:cNvSpPr txBox="1"/>
          <p:nvPr/>
        </p:nvSpPr>
        <p:spPr>
          <a:xfrm rot="18895295">
            <a:off x="1464735" y="4286958"/>
            <a:ext cx="5256742" cy="523220"/>
          </a:xfrm>
          <a:prstGeom prst="rect">
            <a:avLst/>
          </a:prstGeom>
          <a:noFill/>
        </p:spPr>
        <p:txBody>
          <a:bodyPr wrap="none" rtlCol="0">
            <a:spAutoFit/>
          </a:bodyPr>
          <a:lstStyle/>
          <a:p>
            <a:r>
              <a:rPr lang="en-US" sz="2800" dirty="0"/>
              <a:t>Number of serious events last year</a:t>
            </a:r>
          </a:p>
        </p:txBody>
      </p:sp>
      <p:sp>
        <p:nvSpPr>
          <p:cNvPr id="11" name="TextBox 10"/>
          <p:cNvSpPr txBox="1"/>
          <p:nvPr/>
        </p:nvSpPr>
        <p:spPr>
          <a:xfrm rot="18895295">
            <a:off x="3085098" y="3965228"/>
            <a:ext cx="4166550" cy="523220"/>
          </a:xfrm>
          <a:prstGeom prst="rect">
            <a:avLst/>
          </a:prstGeom>
          <a:noFill/>
        </p:spPr>
        <p:txBody>
          <a:bodyPr wrap="none" rtlCol="0">
            <a:spAutoFit/>
          </a:bodyPr>
          <a:lstStyle/>
          <a:p>
            <a:r>
              <a:rPr lang="en-US" sz="2800" dirty="0"/>
              <a:t>Number of electrical cables</a:t>
            </a:r>
          </a:p>
        </p:txBody>
      </p:sp>
      <p:sp>
        <p:nvSpPr>
          <p:cNvPr id="12" name="TextBox 11"/>
          <p:cNvSpPr txBox="1"/>
          <p:nvPr/>
        </p:nvSpPr>
        <p:spPr>
          <a:xfrm rot="18895295">
            <a:off x="2799821" y="4286964"/>
            <a:ext cx="5578119" cy="523220"/>
          </a:xfrm>
          <a:prstGeom prst="rect">
            <a:avLst/>
          </a:prstGeom>
          <a:noFill/>
        </p:spPr>
        <p:txBody>
          <a:bodyPr wrap="none" rtlCol="0">
            <a:spAutoFit/>
          </a:bodyPr>
          <a:lstStyle/>
          <a:p>
            <a:r>
              <a:rPr lang="en-US" sz="2800" dirty="0"/>
              <a:t>Number of pre-1930 electrical cables</a:t>
            </a:r>
          </a:p>
        </p:txBody>
      </p:sp>
      <p:sp>
        <p:nvSpPr>
          <p:cNvPr id="13" name="TextBox 12"/>
          <p:cNvSpPr txBox="1"/>
          <p:nvPr/>
        </p:nvSpPr>
        <p:spPr>
          <a:xfrm rot="18895295">
            <a:off x="6172691" y="3310475"/>
            <a:ext cx="2298075" cy="523220"/>
          </a:xfrm>
          <a:prstGeom prst="rect">
            <a:avLst/>
          </a:prstGeom>
          <a:noFill/>
        </p:spPr>
        <p:txBody>
          <a:bodyPr wrap="none" rtlCol="0">
            <a:spAutoFit/>
          </a:bodyPr>
          <a:lstStyle/>
          <a:p>
            <a:r>
              <a:rPr lang="en-US" sz="2800" dirty="0"/>
              <a:t>Vented cover?</a:t>
            </a:r>
          </a:p>
        </p:txBody>
      </p:sp>
      <p:sp>
        <p:nvSpPr>
          <p:cNvPr id="14" name="TextBox 13"/>
          <p:cNvSpPr txBox="1"/>
          <p:nvPr/>
        </p:nvSpPr>
        <p:spPr>
          <a:xfrm rot="18895295">
            <a:off x="7389783" y="3095988"/>
            <a:ext cx="1777350" cy="523220"/>
          </a:xfrm>
          <a:prstGeom prst="rect">
            <a:avLst/>
          </a:prstGeom>
          <a:noFill/>
        </p:spPr>
        <p:txBody>
          <a:bodyPr wrap="none" rtlCol="0">
            <a:spAutoFit/>
          </a:bodyPr>
          <a:lstStyle/>
          <a:p>
            <a:r>
              <a:rPr lang="en-US" sz="2800" dirty="0"/>
              <a:t>Inspected?</a:t>
            </a:r>
          </a:p>
        </p:txBody>
      </p:sp>
    </p:spTree>
    <p:extLst>
      <p:ext uri="{BB962C8B-B14F-4D97-AF65-F5344CB8AC3E}">
        <p14:creationId xmlns:p14="http://schemas.microsoft.com/office/powerpoint/2010/main" val="5583841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Classification</a:t>
            </a:r>
          </a:p>
        </p:txBody>
      </p:sp>
      <p:sp>
        <p:nvSpPr>
          <p:cNvPr id="3" name="Content Placeholder 2"/>
          <p:cNvSpPr>
            <a:spLocks noGrp="1"/>
          </p:cNvSpPr>
          <p:nvPr>
            <p:ph sz="quarter" idx="10"/>
          </p:nvPr>
        </p:nvSpPr>
        <p:spPr>
          <a:xfrm>
            <a:off x="337080" y="950782"/>
            <a:ext cx="9581620" cy="5290388"/>
          </a:xfrm>
        </p:spPr>
        <p:txBody>
          <a:bodyPr/>
          <a:lstStyle/>
          <a:p>
            <a:r>
              <a:rPr lang="en-US" dirty="0"/>
              <a:t>Each observation is represented by a set of numbers (features).</a:t>
            </a:r>
            <a:endParaRPr lang="en-US" i="1" dirty="0"/>
          </a:p>
        </p:txBody>
      </p:sp>
      <p:sp>
        <p:nvSpPr>
          <p:cNvPr id="20" name="TextBox 19"/>
          <p:cNvSpPr txBox="1"/>
          <p:nvPr/>
        </p:nvSpPr>
        <p:spPr>
          <a:xfrm rot="18895295">
            <a:off x="1649708" y="3951112"/>
            <a:ext cx="4130433" cy="523220"/>
          </a:xfrm>
          <a:prstGeom prst="rect">
            <a:avLst/>
          </a:prstGeom>
          <a:noFill/>
        </p:spPr>
        <p:txBody>
          <a:bodyPr wrap="none" rtlCol="0">
            <a:spAutoFit/>
          </a:bodyPr>
          <a:lstStyle/>
          <a:p>
            <a:r>
              <a:rPr lang="en-US" sz="2800" dirty="0"/>
              <a:t>Number of events last year</a:t>
            </a:r>
          </a:p>
        </p:txBody>
      </p:sp>
      <p:sp>
        <p:nvSpPr>
          <p:cNvPr id="4" name="TextBox 3"/>
          <p:cNvSpPr txBox="1"/>
          <p:nvPr/>
        </p:nvSpPr>
        <p:spPr>
          <a:xfrm>
            <a:off x="508001" y="2102556"/>
            <a:ext cx="9692377" cy="523220"/>
          </a:xfrm>
          <a:prstGeom prst="rect">
            <a:avLst/>
          </a:prstGeom>
          <a:noFill/>
        </p:spPr>
        <p:txBody>
          <a:bodyPr wrap="none" rtlCol="0">
            <a:spAutoFit/>
          </a:bodyPr>
          <a:lstStyle/>
          <a:p>
            <a:r>
              <a:rPr lang="en-US" sz="2800" dirty="0"/>
              <a:t>Manhole is represented as:  [   5      3     120     12      1       0   …..   ]       </a:t>
            </a:r>
          </a:p>
        </p:txBody>
      </p:sp>
      <p:sp>
        <p:nvSpPr>
          <p:cNvPr id="10" name="TextBox 9"/>
          <p:cNvSpPr txBox="1"/>
          <p:nvPr/>
        </p:nvSpPr>
        <p:spPr>
          <a:xfrm rot="18895295">
            <a:off x="1464735" y="4286958"/>
            <a:ext cx="5256742" cy="523220"/>
          </a:xfrm>
          <a:prstGeom prst="rect">
            <a:avLst/>
          </a:prstGeom>
          <a:noFill/>
        </p:spPr>
        <p:txBody>
          <a:bodyPr wrap="none" rtlCol="0">
            <a:spAutoFit/>
          </a:bodyPr>
          <a:lstStyle/>
          <a:p>
            <a:r>
              <a:rPr lang="en-US" sz="2800" dirty="0"/>
              <a:t>Number of serious events last year</a:t>
            </a:r>
          </a:p>
        </p:txBody>
      </p:sp>
      <p:sp>
        <p:nvSpPr>
          <p:cNvPr id="11" name="TextBox 10"/>
          <p:cNvSpPr txBox="1"/>
          <p:nvPr/>
        </p:nvSpPr>
        <p:spPr>
          <a:xfrm rot="18895295">
            <a:off x="3085098" y="3965228"/>
            <a:ext cx="4166550" cy="523220"/>
          </a:xfrm>
          <a:prstGeom prst="rect">
            <a:avLst/>
          </a:prstGeom>
          <a:noFill/>
        </p:spPr>
        <p:txBody>
          <a:bodyPr wrap="none" rtlCol="0">
            <a:spAutoFit/>
          </a:bodyPr>
          <a:lstStyle/>
          <a:p>
            <a:r>
              <a:rPr lang="en-US" sz="2800" dirty="0"/>
              <a:t>Number of electrical cables</a:t>
            </a:r>
          </a:p>
        </p:txBody>
      </p:sp>
      <p:sp>
        <p:nvSpPr>
          <p:cNvPr id="12" name="TextBox 11"/>
          <p:cNvSpPr txBox="1"/>
          <p:nvPr/>
        </p:nvSpPr>
        <p:spPr>
          <a:xfrm rot="18895295">
            <a:off x="2799821" y="4286964"/>
            <a:ext cx="5578119" cy="523220"/>
          </a:xfrm>
          <a:prstGeom prst="rect">
            <a:avLst/>
          </a:prstGeom>
          <a:noFill/>
        </p:spPr>
        <p:txBody>
          <a:bodyPr wrap="none" rtlCol="0">
            <a:spAutoFit/>
          </a:bodyPr>
          <a:lstStyle/>
          <a:p>
            <a:r>
              <a:rPr lang="en-US" sz="2800" dirty="0"/>
              <a:t>Number of pre-1930 electrical cables</a:t>
            </a:r>
          </a:p>
        </p:txBody>
      </p:sp>
      <p:sp>
        <p:nvSpPr>
          <p:cNvPr id="13" name="TextBox 12"/>
          <p:cNvSpPr txBox="1"/>
          <p:nvPr/>
        </p:nvSpPr>
        <p:spPr>
          <a:xfrm rot="18895295">
            <a:off x="6172691" y="3310475"/>
            <a:ext cx="2298075" cy="523220"/>
          </a:xfrm>
          <a:prstGeom prst="rect">
            <a:avLst/>
          </a:prstGeom>
          <a:noFill/>
        </p:spPr>
        <p:txBody>
          <a:bodyPr wrap="none" rtlCol="0">
            <a:spAutoFit/>
          </a:bodyPr>
          <a:lstStyle/>
          <a:p>
            <a:r>
              <a:rPr lang="en-US" sz="2800" dirty="0"/>
              <a:t>Vented cover?</a:t>
            </a:r>
          </a:p>
        </p:txBody>
      </p:sp>
      <p:sp>
        <p:nvSpPr>
          <p:cNvPr id="14" name="TextBox 13"/>
          <p:cNvSpPr txBox="1"/>
          <p:nvPr/>
        </p:nvSpPr>
        <p:spPr>
          <a:xfrm rot="18895295">
            <a:off x="7389783" y="3095988"/>
            <a:ext cx="1777350" cy="523220"/>
          </a:xfrm>
          <a:prstGeom prst="rect">
            <a:avLst/>
          </a:prstGeom>
          <a:noFill/>
        </p:spPr>
        <p:txBody>
          <a:bodyPr wrap="none" rtlCol="0">
            <a:spAutoFit/>
          </a:bodyPr>
          <a:lstStyle/>
          <a:p>
            <a:r>
              <a:rPr lang="en-US" sz="2800" dirty="0"/>
              <a:t>Inspected?</a:t>
            </a:r>
          </a:p>
        </p:txBody>
      </p:sp>
      <p:sp>
        <p:nvSpPr>
          <p:cNvPr id="16" name="TextBox 15"/>
          <p:cNvSpPr txBox="1"/>
          <p:nvPr/>
        </p:nvSpPr>
        <p:spPr>
          <a:xfrm>
            <a:off x="5314962" y="5669845"/>
            <a:ext cx="6898694" cy="954107"/>
          </a:xfrm>
          <a:prstGeom prst="rect">
            <a:avLst/>
          </a:prstGeom>
          <a:noFill/>
        </p:spPr>
        <p:txBody>
          <a:bodyPr wrap="none" rtlCol="0">
            <a:spAutoFit/>
          </a:bodyPr>
          <a:lstStyle/>
          <a:p>
            <a:r>
              <a:rPr lang="en-US" sz="2800" dirty="0"/>
              <a:t>Training feature data is from 2014 and before</a:t>
            </a:r>
          </a:p>
          <a:p>
            <a:r>
              <a:rPr lang="en-US" sz="2800" dirty="0">
                <a:solidFill>
                  <a:schemeClr val="bg1"/>
                </a:solidFill>
              </a:rPr>
              <a:t>(Label is 1, it exploded in 2013) </a:t>
            </a:r>
          </a:p>
        </p:txBody>
      </p:sp>
    </p:spTree>
    <p:extLst>
      <p:ext uri="{BB962C8B-B14F-4D97-AF65-F5344CB8AC3E}">
        <p14:creationId xmlns:p14="http://schemas.microsoft.com/office/powerpoint/2010/main" val="28916906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Classification</a:t>
            </a:r>
          </a:p>
        </p:txBody>
      </p:sp>
      <p:sp>
        <p:nvSpPr>
          <p:cNvPr id="3" name="Content Placeholder 2"/>
          <p:cNvSpPr>
            <a:spLocks noGrp="1"/>
          </p:cNvSpPr>
          <p:nvPr>
            <p:ph sz="quarter" idx="10"/>
          </p:nvPr>
        </p:nvSpPr>
        <p:spPr>
          <a:xfrm>
            <a:off x="337080" y="950782"/>
            <a:ext cx="9581620" cy="5290388"/>
          </a:xfrm>
        </p:spPr>
        <p:txBody>
          <a:bodyPr/>
          <a:lstStyle/>
          <a:p>
            <a:r>
              <a:rPr lang="en-US" dirty="0"/>
              <a:t>Each observation is represented by a set of numbers (features).</a:t>
            </a:r>
            <a:endParaRPr lang="en-US" i="1" dirty="0"/>
          </a:p>
        </p:txBody>
      </p:sp>
      <p:sp>
        <p:nvSpPr>
          <p:cNvPr id="20" name="TextBox 19"/>
          <p:cNvSpPr txBox="1"/>
          <p:nvPr/>
        </p:nvSpPr>
        <p:spPr>
          <a:xfrm rot="18895295">
            <a:off x="1649708" y="3951112"/>
            <a:ext cx="4130433" cy="523220"/>
          </a:xfrm>
          <a:prstGeom prst="rect">
            <a:avLst/>
          </a:prstGeom>
          <a:noFill/>
        </p:spPr>
        <p:txBody>
          <a:bodyPr wrap="none" rtlCol="0">
            <a:spAutoFit/>
          </a:bodyPr>
          <a:lstStyle/>
          <a:p>
            <a:r>
              <a:rPr lang="en-US" sz="2800" dirty="0"/>
              <a:t>Number of events last year</a:t>
            </a:r>
          </a:p>
        </p:txBody>
      </p:sp>
      <p:sp>
        <p:nvSpPr>
          <p:cNvPr id="4" name="TextBox 3"/>
          <p:cNvSpPr txBox="1"/>
          <p:nvPr/>
        </p:nvSpPr>
        <p:spPr>
          <a:xfrm>
            <a:off x="508001" y="2102556"/>
            <a:ext cx="9692377" cy="523220"/>
          </a:xfrm>
          <a:prstGeom prst="rect">
            <a:avLst/>
          </a:prstGeom>
          <a:noFill/>
        </p:spPr>
        <p:txBody>
          <a:bodyPr wrap="none" rtlCol="0">
            <a:spAutoFit/>
          </a:bodyPr>
          <a:lstStyle/>
          <a:p>
            <a:r>
              <a:rPr lang="en-US" sz="2800" dirty="0"/>
              <a:t>Manhole is represented as:  [   5      3     120     12      1       0   …..   ]       </a:t>
            </a:r>
          </a:p>
        </p:txBody>
      </p:sp>
      <p:sp>
        <p:nvSpPr>
          <p:cNvPr id="10" name="TextBox 9"/>
          <p:cNvSpPr txBox="1"/>
          <p:nvPr/>
        </p:nvSpPr>
        <p:spPr>
          <a:xfrm rot="18895295">
            <a:off x="1464735" y="4286958"/>
            <a:ext cx="5256742" cy="523220"/>
          </a:xfrm>
          <a:prstGeom prst="rect">
            <a:avLst/>
          </a:prstGeom>
          <a:noFill/>
        </p:spPr>
        <p:txBody>
          <a:bodyPr wrap="none" rtlCol="0">
            <a:spAutoFit/>
          </a:bodyPr>
          <a:lstStyle/>
          <a:p>
            <a:r>
              <a:rPr lang="en-US" sz="2800" dirty="0"/>
              <a:t>Number of serious events last year</a:t>
            </a:r>
          </a:p>
        </p:txBody>
      </p:sp>
      <p:sp>
        <p:nvSpPr>
          <p:cNvPr id="11" name="TextBox 10"/>
          <p:cNvSpPr txBox="1"/>
          <p:nvPr/>
        </p:nvSpPr>
        <p:spPr>
          <a:xfrm rot="18895295">
            <a:off x="3085098" y="3965228"/>
            <a:ext cx="4166550" cy="523220"/>
          </a:xfrm>
          <a:prstGeom prst="rect">
            <a:avLst/>
          </a:prstGeom>
          <a:noFill/>
        </p:spPr>
        <p:txBody>
          <a:bodyPr wrap="none" rtlCol="0">
            <a:spAutoFit/>
          </a:bodyPr>
          <a:lstStyle/>
          <a:p>
            <a:r>
              <a:rPr lang="en-US" sz="2800" dirty="0"/>
              <a:t>Number of electrical cables</a:t>
            </a:r>
          </a:p>
        </p:txBody>
      </p:sp>
      <p:sp>
        <p:nvSpPr>
          <p:cNvPr id="12" name="TextBox 11"/>
          <p:cNvSpPr txBox="1"/>
          <p:nvPr/>
        </p:nvSpPr>
        <p:spPr>
          <a:xfrm rot="18895295">
            <a:off x="2799821" y="4286964"/>
            <a:ext cx="5578119" cy="523220"/>
          </a:xfrm>
          <a:prstGeom prst="rect">
            <a:avLst/>
          </a:prstGeom>
          <a:noFill/>
        </p:spPr>
        <p:txBody>
          <a:bodyPr wrap="none" rtlCol="0">
            <a:spAutoFit/>
          </a:bodyPr>
          <a:lstStyle/>
          <a:p>
            <a:r>
              <a:rPr lang="en-US" sz="2800" dirty="0"/>
              <a:t>Number of pre-1930 electrical cables</a:t>
            </a:r>
          </a:p>
        </p:txBody>
      </p:sp>
      <p:sp>
        <p:nvSpPr>
          <p:cNvPr id="13" name="TextBox 12"/>
          <p:cNvSpPr txBox="1"/>
          <p:nvPr/>
        </p:nvSpPr>
        <p:spPr>
          <a:xfrm rot="18895295">
            <a:off x="6172691" y="3310475"/>
            <a:ext cx="2298075" cy="523220"/>
          </a:xfrm>
          <a:prstGeom prst="rect">
            <a:avLst/>
          </a:prstGeom>
          <a:noFill/>
        </p:spPr>
        <p:txBody>
          <a:bodyPr wrap="none" rtlCol="0">
            <a:spAutoFit/>
          </a:bodyPr>
          <a:lstStyle/>
          <a:p>
            <a:r>
              <a:rPr lang="en-US" sz="2800" dirty="0"/>
              <a:t>Vented cover?</a:t>
            </a:r>
          </a:p>
        </p:txBody>
      </p:sp>
      <p:sp>
        <p:nvSpPr>
          <p:cNvPr id="14" name="TextBox 13"/>
          <p:cNvSpPr txBox="1"/>
          <p:nvPr/>
        </p:nvSpPr>
        <p:spPr>
          <a:xfrm rot="18895295">
            <a:off x="7389783" y="3095988"/>
            <a:ext cx="1777350" cy="523220"/>
          </a:xfrm>
          <a:prstGeom prst="rect">
            <a:avLst/>
          </a:prstGeom>
          <a:noFill/>
        </p:spPr>
        <p:txBody>
          <a:bodyPr wrap="none" rtlCol="0">
            <a:spAutoFit/>
          </a:bodyPr>
          <a:lstStyle/>
          <a:p>
            <a:r>
              <a:rPr lang="en-US" sz="2800" dirty="0"/>
              <a:t>Inspected?</a:t>
            </a:r>
          </a:p>
        </p:txBody>
      </p:sp>
      <p:sp>
        <p:nvSpPr>
          <p:cNvPr id="17" name="TextBox 16"/>
          <p:cNvSpPr txBox="1"/>
          <p:nvPr/>
        </p:nvSpPr>
        <p:spPr>
          <a:xfrm>
            <a:off x="5314962" y="5669845"/>
            <a:ext cx="6843290" cy="954107"/>
          </a:xfrm>
          <a:prstGeom prst="rect">
            <a:avLst/>
          </a:prstGeom>
          <a:noFill/>
        </p:spPr>
        <p:txBody>
          <a:bodyPr wrap="none" rtlCol="0">
            <a:spAutoFit/>
          </a:bodyPr>
          <a:lstStyle/>
          <a:p>
            <a:r>
              <a:rPr lang="en-US" sz="2800" dirty="0"/>
              <a:t>Training feature data is from 2014 and before</a:t>
            </a:r>
          </a:p>
          <a:p>
            <a:r>
              <a:rPr lang="en-US" sz="2800" dirty="0"/>
              <a:t>Label is 1 if it had an event in 2015</a:t>
            </a:r>
            <a:r>
              <a:rPr lang="en-US" sz="2800" dirty="0">
                <a:solidFill>
                  <a:schemeClr val="bg1"/>
                </a:solidFill>
              </a:rPr>
              <a:t> </a:t>
            </a:r>
          </a:p>
        </p:txBody>
      </p:sp>
    </p:spTree>
    <p:extLst>
      <p:ext uri="{BB962C8B-B14F-4D97-AF65-F5344CB8AC3E}">
        <p14:creationId xmlns:p14="http://schemas.microsoft.com/office/powerpoint/2010/main" val="13389416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Classification</a:t>
            </a:r>
          </a:p>
        </p:txBody>
      </p:sp>
      <p:sp>
        <p:nvSpPr>
          <p:cNvPr id="3" name="Content Placeholder 2"/>
          <p:cNvSpPr>
            <a:spLocks noGrp="1"/>
          </p:cNvSpPr>
          <p:nvPr>
            <p:ph sz="quarter" idx="10"/>
          </p:nvPr>
        </p:nvSpPr>
        <p:spPr>
          <a:xfrm>
            <a:off x="337080" y="950782"/>
            <a:ext cx="9581620" cy="5290388"/>
          </a:xfrm>
        </p:spPr>
        <p:txBody>
          <a:bodyPr/>
          <a:lstStyle/>
          <a:p>
            <a:r>
              <a:rPr lang="en-US" dirty="0"/>
              <a:t>Each observation is represented by a set of numbers (features).</a:t>
            </a:r>
            <a:endParaRPr lang="en-US" i="1" dirty="0"/>
          </a:p>
        </p:txBody>
      </p:sp>
      <p:sp>
        <p:nvSpPr>
          <p:cNvPr id="20" name="TextBox 19"/>
          <p:cNvSpPr txBox="1"/>
          <p:nvPr/>
        </p:nvSpPr>
        <p:spPr>
          <a:xfrm rot="18895295">
            <a:off x="1649708" y="3951112"/>
            <a:ext cx="4130433" cy="523220"/>
          </a:xfrm>
          <a:prstGeom prst="rect">
            <a:avLst/>
          </a:prstGeom>
          <a:noFill/>
        </p:spPr>
        <p:txBody>
          <a:bodyPr wrap="none" rtlCol="0">
            <a:spAutoFit/>
          </a:bodyPr>
          <a:lstStyle/>
          <a:p>
            <a:r>
              <a:rPr lang="en-US" sz="2800" dirty="0"/>
              <a:t>Number of events last year</a:t>
            </a:r>
          </a:p>
        </p:txBody>
      </p:sp>
      <p:sp>
        <p:nvSpPr>
          <p:cNvPr id="4" name="TextBox 3"/>
          <p:cNvSpPr txBox="1"/>
          <p:nvPr/>
        </p:nvSpPr>
        <p:spPr>
          <a:xfrm>
            <a:off x="508001" y="2102556"/>
            <a:ext cx="9692377" cy="523220"/>
          </a:xfrm>
          <a:prstGeom prst="rect">
            <a:avLst/>
          </a:prstGeom>
          <a:noFill/>
        </p:spPr>
        <p:txBody>
          <a:bodyPr wrap="none" rtlCol="0">
            <a:spAutoFit/>
          </a:bodyPr>
          <a:lstStyle/>
          <a:p>
            <a:r>
              <a:rPr lang="en-US" sz="2800" dirty="0"/>
              <a:t>Manhole is represented as:  [   5      3     120     12      1       0   …..   ]       </a:t>
            </a:r>
          </a:p>
        </p:txBody>
      </p:sp>
      <p:sp>
        <p:nvSpPr>
          <p:cNvPr id="10" name="TextBox 9"/>
          <p:cNvSpPr txBox="1"/>
          <p:nvPr/>
        </p:nvSpPr>
        <p:spPr>
          <a:xfrm rot="18895295">
            <a:off x="1464735" y="4286958"/>
            <a:ext cx="5256742" cy="523220"/>
          </a:xfrm>
          <a:prstGeom prst="rect">
            <a:avLst/>
          </a:prstGeom>
          <a:noFill/>
        </p:spPr>
        <p:txBody>
          <a:bodyPr wrap="none" rtlCol="0">
            <a:spAutoFit/>
          </a:bodyPr>
          <a:lstStyle/>
          <a:p>
            <a:r>
              <a:rPr lang="en-US" sz="2800" dirty="0"/>
              <a:t>Number of serious events last year</a:t>
            </a:r>
          </a:p>
        </p:txBody>
      </p:sp>
      <p:sp>
        <p:nvSpPr>
          <p:cNvPr id="11" name="TextBox 10"/>
          <p:cNvSpPr txBox="1"/>
          <p:nvPr/>
        </p:nvSpPr>
        <p:spPr>
          <a:xfrm rot="18895295">
            <a:off x="3085098" y="3965228"/>
            <a:ext cx="4166550" cy="523220"/>
          </a:xfrm>
          <a:prstGeom prst="rect">
            <a:avLst/>
          </a:prstGeom>
          <a:noFill/>
        </p:spPr>
        <p:txBody>
          <a:bodyPr wrap="none" rtlCol="0">
            <a:spAutoFit/>
          </a:bodyPr>
          <a:lstStyle/>
          <a:p>
            <a:r>
              <a:rPr lang="en-US" sz="2800" dirty="0"/>
              <a:t>Number of electrical cables</a:t>
            </a:r>
          </a:p>
        </p:txBody>
      </p:sp>
      <p:sp>
        <p:nvSpPr>
          <p:cNvPr id="12" name="TextBox 11"/>
          <p:cNvSpPr txBox="1"/>
          <p:nvPr/>
        </p:nvSpPr>
        <p:spPr>
          <a:xfrm rot="18895295">
            <a:off x="2799821" y="4286964"/>
            <a:ext cx="5578119" cy="523220"/>
          </a:xfrm>
          <a:prstGeom prst="rect">
            <a:avLst/>
          </a:prstGeom>
          <a:noFill/>
        </p:spPr>
        <p:txBody>
          <a:bodyPr wrap="none" rtlCol="0">
            <a:spAutoFit/>
          </a:bodyPr>
          <a:lstStyle/>
          <a:p>
            <a:r>
              <a:rPr lang="en-US" sz="2800" dirty="0"/>
              <a:t>Number of pre-1930 electrical cables</a:t>
            </a:r>
          </a:p>
        </p:txBody>
      </p:sp>
      <p:sp>
        <p:nvSpPr>
          <p:cNvPr id="13" name="TextBox 12"/>
          <p:cNvSpPr txBox="1"/>
          <p:nvPr/>
        </p:nvSpPr>
        <p:spPr>
          <a:xfrm rot="18895295">
            <a:off x="6172691" y="3310475"/>
            <a:ext cx="2298075" cy="523220"/>
          </a:xfrm>
          <a:prstGeom prst="rect">
            <a:avLst/>
          </a:prstGeom>
          <a:noFill/>
        </p:spPr>
        <p:txBody>
          <a:bodyPr wrap="none" rtlCol="0">
            <a:spAutoFit/>
          </a:bodyPr>
          <a:lstStyle/>
          <a:p>
            <a:r>
              <a:rPr lang="en-US" sz="2800" dirty="0"/>
              <a:t>Vented cover?</a:t>
            </a:r>
          </a:p>
        </p:txBody>
      </p:sp>
      <p:sp>
        <p:nvSpPr>
          <p:cNvPr id="14" name="TextBox 13"/>
          <p:cNvSpPr txBox="1"/>
          <p:nvPr/>
        </p:nvSpPr>
        <p:spPr>
          <a:xfrm rot="18895295">
            <a:off x="7389783" y="3095988"/>
            <a:ext cx="1777350" cy="523220"/>
          </a:xfrm>
          <a:prstGeom prst="rect">
            <a:avLst/>
          </a:prstGeom>
          <a:noFill/>
        </p:spPr>
        <p:txBody>
          <a:bodyPr wrap="none" rtlCol="0">
            <a:spAutoFit/>
          </a:bodyPr>
          <a:lstStyle/>
          <a:p>
            <a:r>
              <a:rPr lang="en-US" sz="2800" dirty="0"/>
              <a:t>Inspected?</a:t>
            </a:r>
          </a:p>
        </p:txBody>
      </p:sp>
      <p:sp>
        <p:nvSpPr>
          <p:cNvPr id="16" name="TextBox 15"/>
          <p:cNvSpPr txBox="1"/>
          <p:nvPr/>
        </p:nvSpPr>
        <p:spPr>
          <a:xfrm>
            <a:off x="5314962" y="5669845"/>
            <a:ext cx="6711793" cy="954107"/>
          </a:xfrm>
          <a:prstGeom prst="rect">
            <a:avLst/>
          </a:prstGeom>
          <a:noFill/>
        </p:spPr>
        <p:txBody>
          <a:bodyPr wrap="none" rtlCol="0">
            <a:spAutoFit/>
          </a:bodyPr>
          <a:lstStyle/>
          <a:p>
            <a:r>
              <a:rPr lang="en-US" sz="2800" dirty="0"/>
              <a:t>Testing feature data is from 2015 and before</a:t>
            </a:r>
          </a:p>
          <a:p>
            <a:r>
              <a:rPr lang="en-US" sz="2800" dirty="0"/>
              <a:t>Predict what happen in 2016</a:t>
            </a:r>
          </a:p>
        </p:txBody>
      </p:sp>
    </p:spTree>
    <p:extLst>
      <p:ext uri="{BB962C8B-B14F-4D97-AF65-F5344CB8AC3E}">
        <p14:creationId xmlns:p14="http://schemas.microsoft.com/office/powerpoint/2010/main" val="18159898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Classification</a:t>
            </a:r>
          </a:p>
        </p:txBody>
      </p:sp>
      <p:sp>
        <p:nvSpPr>
          <p:cNvPr id="3" name="Content Placeholder 2"/>
          <p:cNvSpPr>
            <a:spLocks noGrp="1"/>
          </p:cNvSpPr>
          <p:nvPr>
            <p:ph sz="quarter" idx="10"/>
          </p:nvPr>
        </p:nvSpPr>
        <p:spPr>
          <a:xfrm>
            <a:off x="337080" y="950782"/>
            <a:ext cx="9594320" cy="5290388"/>
          </a:xfrm>
        </p:spPr>
        <p:txBody>
          <a:bodyPr/>
          <a:lstStyle/>
          <a:p>
            <a:r>
              <a:rPr lang="en-US" dirty="0"/>
              <a:t>Each observation is represented by a set of numbers (features).</a:t>
            </a:r>
            <a:endParaRPr lang="en-US" i="1" dirty="0"/>
          </a:p>
        </p:txBody>
      </p:sp>
      <p:sp>
        <p:nvSpPr>
          <p:cNvPr id="4" name="TextBox 3"/>
          <p:cNvSpPr txBox="1"/>
          <p:nvPr/>
        </p:nvSpPr>
        <p:spPr>
          <a:xfrm>
            <a:off x="508001" y="2102556"/>
            <a:ext cx="10732425" cy="2246769"/>
          </a:xfrm>
          <a:prstGeom prst="rect">
            <a:avLst/>
          </a:prstGeom>
          <a:noFill/>
        </p:spPr>
        <p:txBody>
          <a:bodyPr wrap="none" rtlCol="0">
            <a:spAutoFit/>
          </a:bodyPr>
          <a:lstStyle/>
          <a:p>
            <a:r>
              <a:rPr lang="en-US" sz="2800" dirty="0"/>
              <a:t>Manhole is represented as:  [   5      3     120     12      1       0   …..   ]         -1</a:t>
            </a:r>
          </a:p>
          <a:p>
            <a:r>
              <a:rPr lang="en-US" sz="2800" dirty="0"/>
              <a:t>                                                   [   0      0      89        5      1       1   …..   ]          1</a:t>
            </a:r>
          </a:p>
          <a:p>
            <a:r>
              <a:rPr lang="en-US" sz="2800" dirty="0"/>
              <a:t>                                                   [   1      0      20        0      0       1   …..   ]          -1</a:t>
            </a:r>
          </a:p>
          <a:p>
            <a:r>
              <a:rPr lang="en-US" sz="2800" dirty="0"/>
              <a:t>              :                                                               :</a:t>
            </a:r>
          </a:p>
          <a:p>
            <a:endParaRPr lang="en-US" sz="2800" dirty="0"/>
          </a:p>
        </p:txBody>
      </p:sp>
      <p:sp>
        <p:nvSpPr>
          <p:cNvPr id="5" name="TextBox 4"/>
          <p:cNvSpPr txBox="1"/>
          <p:nvPr/>
        </p:nvSpPr>
        <p:spPr>
          <a:xfrm>
            <a:off x="9581444" y="4515555"/>
            <a:ext cx="2390398" cy="523220"/>
          </a:xfrm>
          <a:prstGeom prst="rect">
            <a:avLst/>
          </a:prstGeom>
          <a:noFill/>
        </p:spPr>
        <p:txBody>
          <a:bodyPr wrap="none" rtlCol="0">
            <a:spAutoFit/>
          </a:bodyPr>
          <a:lstStyle/>
          <a:p>
            <a:r>
              <a:rPr lang="en-US" sz="2800" dirty="0">
                <a:solidFill>
                  <a:srgbClr val="0000FF"/>
                </a:solidFill>
              </a:rPr>
              <a:t>Labels, called Y</a:t>
            </a:r>
            <a:endParaRPr lang="en-US" dirty="0">
              <a:solidFill>
                <a:srgbClr val="0000FF"/>
              </a:solidFill>
            </a:endParaRPr>
          </a:p>
        </p:txBody>
      </p:sp>
      <p:sp>
        <p:nvSpPr>
          <p:cNvPr id="15" name="TextBox 14"/>
          <p:cNvSpPr txBox="1"/>
          <p:nvPr/>
        </p:nvSpPr>
        <p:spPr>
          <a:xfrm>
            <a:off x="5740401" y="4470400"/>
            <a:ext cx="2747792" cy="523220"/>
          </a:xfrm>
          <a:prstGeom prst="rect">
            <a:avLst/>
          </a:prstGeom>
          <a:noFill/>
        </p:spPr>
        <p:txBody>
          <a:bodyPr wrap="none" rtlCol="0">
            <a:spAutoFit/>
          </a:bodyPr>
          <a:lstStyle/>
          <a:p>
            <a:r>
              <a:rPr lang="en-US" sz="2800" dirty="0">
                <a:solidFill>
                  <a:srgbClr val="0000FF"/>
                </a:solidFill>
              </a:rPr>
              <a:t>Features, called X</a:t>
            </a:r>
            <a:endParaRPr lang="en-US" dirty="0">
              <a:solidFill>
                <a:srgbClr val="0000FF"/>
              </a:solidFill>
            </a:endParaRPr>
          </a:p>
        </p:txBody>
      </p:sp>
      <p:sp>
        <p:nvSpPr>
          <p:cNvPr id="6" name="Up Arrow 5"/>
          <p:cNvSpPr/>
          <p:nvPr/>
        </p:nvSpPr>
        <p:spPr>
          <a:xfrm>
            <a:off x="6110111" y="4021667"/>
            <a:ext cx="423333" cy="479777"/>
          </a:xfrm>
          <a:prstGeom prst="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Up Arrow 16"/>
          <p:cNvSpPr/>
          <p:nvPr/>
        </p:nvSpPr>
        <p:spPr>
          <a:xfrm>
            <a:off x="10707511" y="3891845"/>
            <a:ext cx="423333" cy="479777"/>
          </a:xfrm>
          <a:prstGeom prst="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5177367" y="5237765"/>
            <a:ext cx="3983566" cy="1384995"/>
          </a:xfrm>
          <a:prstGeom prst="rect">
            <a:avLst/>
          </a:prstGeom>
          <a:noFill/>
        </p:spPr>
        <p:txBody>
          <a:bodyPr wrap="square" rtlCol="0">
            <a:spAutoFit/>
          </a:bodyPr>
          <a:lstStyle/>
          <a:p>
            <a:r>
              <a:rPr lang="en-US" sz="2800"/>
              <a:t>(Predictors, Covariates, Explanatory Variables, Independent Variables)</a:t>
            </a:r>
          </a:p>
        </p:txBody>
      </p:sp>
    </p:spTree>
    <p:extLst>
      <p:ext uri="{BB962C8B-B14F-4D97-AF65-F5344CB8AC3E}">
        <p14:creationId xmlns:p14="http://schemas.microsoft.com/office/powerpoint/2010/main" val="35010333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Classification</a:t>
            </a:r>
          </a:p>
        </p:txBody>
      </p:sp>
      <p:sp>
        <p:nvSpPr>
          <p:cNvPr id="3" name="Content Placeholder 2"/>
          <p:cNvSpPr>
            <a:spLocks noGrp="1"/>
          </p:cNvSpPr>
          <p:nvPr>
            <p:ph sz="quarter" idx="10"/>
          </p:nvPr>
        </p:nvSpPr>
        <p:spPr>
          <a:xfrm>
            <a:off x="379413" y="795564"/>
            <a:ext cx="9526587" cy="5290388"/>
          </a:xfrm>
        </p:spPr>
        <p:txBody>
          <a:bodyPr/>
          <a:lstStyle/>
          <a:p>
            <a:r>
              <a:rPr lang="en-US" dirty="0"/>
              <a:t>Formally, given training set (</a:t>
            </a:r>
            <a:r>
              <a:rPr lang="en-US" dirty="0" err="1"/>
              <a:t>x</a:t>
            </a:r>
            <a:r>
              <a:rPr lang="en-US" baseline="-25000" dirty="0" err="1"/>
              <a:t>i,</a:t>
            </a:r>
            <a:r>
              <a:rPr lang="en-US" dirty="0" err="1"/>
              <a:t>y</a:t>
            </a:r>
            <a:r>
              <a:rPr lang="en-US" baseline="-25000" dirty="0" err="1"/>
              <a:t>i</a:t>
            </a:r>
            <a:r>
              <a:rPr lang="en-US" dirty="0"/>
              <a:t>) for </a:t>
            </a:r>
            <a:r>
              <a:rPr lang="en-US" dirty="0" err="1"/>
              <a:t>i</a:t>
            </a:r>
            <a:r>
              <a:rPr lang="en-US" dirty="0"/>
              <a:t>=1…n, we want to create a classification model f that can predict label y for a new x.  </a:t>
            </a:r>
          </a:p>
        </p:txBody>
      </p:sp>
    </p:spTree>
    <p:extLst>
      <p:ext uri="{BB962C8B-B14F-4D97-AF65-F5344CB8AC3E}">
        <p14:creationId xmlns:p14="http://schemas.microsoft.com/office/powerpoint/2010/main" val="21387891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Classification</a:t>
            </a:r>
          </a:p>
        </p:txBody>
      </p:sp>
      <p:sp>
        <p:nvSpPr>
          <p:cNvPr id="9" name="Content Placeholder 2"/>
          <p:cNvSpPr txBox="1">
            <a:spLocks/>
          </p:cNvSpPr>
          <p:nvPr/>
        </p:nvSpPr>
        <p:spPr>
          <a:xfrm>
            <a:off x="379413" y="795564"/>
            <a:ext cx="9450387" cy="5290388"/>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Formally, given training set (</a:t>
            </a:r>
            <a:r>
              <a:rPr lang="en-US" dirty="0" err="1"/>
              <a:t>x</a:t>
            </a:r>
            <a:r>
              <a:rPr lang="en-US" baseline="-25000" dirty="0" err="1"/>
              <a:t>i,</a:t>
            </a:r>
            <a:r>
              <a:rPr lang="en-US" dirty="0" err="1"/>
              <a:t>y</a:t>
            </a:r>
            <a:r>
              <a:rPr lang="en-US" baseline="-25000" dirty="0" err="1"/>
              <a:t>i</a:t>
            </a:r>
            <a:r>
              <a:rPr lang="en-US" dirty="0"/>
              <a:t>) for </a:t>
            </a:r>
            <a:r>
              <a:rPr lang="en-US" dirty="0" err="1"/>
              <a:t>i</a:t>
            </a:r>
            <a:r>
              <a:rPr lang="en-US" dirty="0"/>
              <a:t>=1…n, we want to create a classification model f that can predict label y for a new x.  </a:t>
            </a:r>
          </a:p>
        </p:txBody>
      </p:sp>
      <p:sp>
        <p:nvSpPr>
          <p:cNvPr id="10" name="Rectangle 9"/>
          <p:cNvSpPr/>
          <p:nvPr/>
        </p:nvSpPr>
        <p:spPr>
          <a:xfrm>
            <a:off x="392466" y="2679890"/>
            <a:ext cx="5202115" cy="461665"/>
          </a:xfrm>
          <a:prstGeom prst="rect">
            <a:avLst/>
          </a:prstGeom>
        </p:spPr>
        <p:txBody>
          <a:bodyPr wrap="none">
            <a:spAutoFit/>
          </a:bodyPr>
          <a:lstStyle/>
          <a:p>
            <a:r>
              <a:rPr lang="en-US" sz="2400" dirty="0"/>
              <a:t>Manhole is represented as:  [  1925   15] </a:t>
            </a:r>
          </a:p>
        </p:txBody>
      </p:sp>
      <p:sp>
        <p:nvSpPr>
          <p:cNvPr id="11" name="TextBox 10"/>
          <p:cNvSpPr txBox="1"/>
          <p:nvPr/>
        </p:nvSpPr>
        <p:spPr>
          <a:xfrm rot="18895295">
            <a:off x="930586" y="4374445"/>
            <a:ext cx="3988241" cy="523220"/>
          </a:xfrm>
          <a:prstGeom prst="rect">
            <a:avLst/>
          </a:prstGeom>
          <a:noFill/>
        </p:spPr>
        <p:txBody>
          <a:bodyPr wrap="none" rtlCol="0">
            <a:spAutoFit/>
          </a:bodyPr>
          <a:lstStyle/>
          <a:p>
            <a:r>
              <a:rPr lang="en-US" sz="2800" dirty="0"/>
              <a:t>Year oldest cable installed</a:t>
            </a:r>
          </a:p>
        </p:txBody>
      </p:sp>
      <p:sp>
        <p:nvSpPr>
          <p:cNvPr id="12" name="TextBox 11"/>
          <p:cNvSpPr txBox="1"/>
          <p:nvPr/>
        </p:nvSpPr>
        <p:spPr>
          <a:xfrm rot="18895295">
            <a:off x="1519897" y="4399845"/>
            <a:ext cx="4130433" cy="523220"/>
          </a:xfrm>
          <a:prstGeom prst="rect">
            <a:avLst/>
          </a:prstGeom>
          <a:noFill/>
        </p:spPr>
        <p:txBody>
          <a:bodyPr wrap="none" rtlCol="0">
            <a:spAutoFit/>
          </a:bodyPr>
          <a:lstStyle/>
          <a:p>
            <a:r>
              <a:rPr lang="en-US" sz="2800" dirty="0"/>
              <a:t>Number of events last year</a:t>
            </a:r>
          </a:p>
        </p:txBody>
      </p:sp>
    </p:spTree>
    <p:extLst>
      <p:ext uri="{BB962C8B-B14F-4D97-AF65-F5344CB8AC3E}">
        <p14:creationId xmlns:p14="http://schemas.microsoft.com/office/powerpoint/2010/main" val="25573916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Classification</a:t>
            </a:r>
          </a:p>
        </p:txBody>
      </p:sp>
      <p:pic>
        <p:nvPicPr>
          <p:cNvPr id="4" name="Picture 3" descr="ClassificImage.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41044" y="2125147"/>
            <a:ext cx="3365624" cy="3999078"/>
          </a:xfrm>
          <a:prstGeom prst="rect">
            <a:avLst/>
          </a:prstGeom>
        </p:spPr>
      </p:pic>
      <p:sp>
        <p:nvSpPr>
          <p:cNvPr id="9" name="Content Placeholder 2"/>
          <p:cNvSpPr txBox="1">
            <a:spLocks/>
          </p:cNvSpPr>
          <p:nvPr/>
        </p:nvSpPr>
        <p:spPr>
          <a:xfrm>
            <a:off x="379734" y="802438"/>
            <a:ext cx="9602787" cy="5290388"/>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Formally, given training set (</a:t>
            </a:r>
            <a:r>
              <a:rPr lang="en-US" dirty="0" err="1"/>
              <a:t>x</a:t>
            </a:r>
            <a:r>
              <a:rPr lang="en-US" baseline="-25000" dirty="0" err="1"/>
              <a:t>i,</a:t>
            </a:r>
            <a:r>
              <a:rPr lang="en-US" dirty="0" err="1"/>
              <a:t>y</a:t>
            </a:r>
            <a:r>
              <a:rPr lang="en-US" baseline="-25000" dirty="0" err="1"/>
              <a:t>i</a:t>
            </a:r>
            <a:r>
              <a:rPr lang="en-US" dirty="0"/>
              <a:t>) for </a:t>
            </a:r>
            <a:r>
              <a:rPr lang="en-US" dirty="0" err="1"/>
              <a:t>i</a:t>
            </a:r>
            <a:r>
              <a:rPr lang="en-US" dirty="0"/>
              <a:t>=1…n, we want to create a classification model f that can predict label y for a new x.  </a:t>
            </a:r>
          </a:p>
        </p:txBody>
      </p:sp>
      <p:sp>
        <p:nvSpPr>
          <p:cNvPr id="10" name="Rectangle 9"/>
          <p:cNvSpPr/>
          <p:nvPr/>
        </p:nvSpPr>
        <p:spPr>
          <a:xfrm>
            <a:off x="392466" y="2679890"/>
            <a:ext cx="5202115" cy="461665"/>
          </a:xfrm>
          <a:prstGeom prst="rect">
            <a:avLst/>
          </a:prstGeom>
        </p:spPr>
        <p:txBody>
          <a:bodyPr wrap="none">
            <a:spAutoFit/>
          </a:bodyPr>
          <a:lstStyle/>
          <a:p>
            <a:r>
              <a:rPr lang="en-US" sz="2400" dirty="0"/>
              <a:t>Manhole is represented as:  [  1925   15] </a:t>
            </a:r>
          </a:p>
        </p:txBody>
      </p:sp>
      <p:sp>
        <p:nvSpPr>
          <p:cNvPr id="11" name="TextBox 10"/>
          <p:cNvSpPr txBox="1"/>
          <p:nvPr/>
        </p:nvSpPr>
        <p:spPr>
          <a:xfrm rot="18895295">
            <a:off x="930586" y="4374445"/>
            <a:ext cx="3988241" cy="523220"/>
          </a:xfrm>
          <a:prstGeom prst="rect">
            <a:avLst/>
          </a:prstGeom>
          <a:noFill/>
        </p:spPr>
        <p:txBody>
          <a:bodyPr wrap="none" rtlCol="0">
            <a:spAutoFit/>
          </a:bodyPr>
          <a:lstStyle/>
          <a:p>
            <a:r>
              <a:rPr lang="en-US" sz="2800" dirty="0"/>
              <a:t>Year oldest cable installed</a:t>
            </a:r>
          </a:p>
        </p:txBody>
      </p:sp>
      <p:sp>
        <p:nvSpPr>
          <p:cNvPr id="12" name="TextBox 11"/>
          <p:cNvSpPr txBox="1"/>
          <p:nvPr/>
        </p:nvSpPr>
        <p:spPr>
          <a:xfrm rot="18895295">
            <a:off x="1519897" y="4399845"/>
            <a:ext cx="4130433" cy="523220"/>
          </a:xfrm>
          <a:prstGeom prst="rect">
            <a:avLst/>
          </a:prstGeom>
          <a:noFill/>
        </p:spPr>
        <p:txBody>
          <a:bodyPr wrap="none" rtlCol="0">
            <a:spAutoFit/>
          </a:bodyPr>
          <a:lstStyle/>
          <a:p>
            <a:r>
              <a:rPr lang="en-US" sz="2800" dirty="0"/>
              <a:t>Number of events last year</a:t>
            </a:r>
          </a:p>
        </p:txBody>
      </p:sp>
      <p:cxnSp>
        <p:nvCxnSpPr>
          <p:cNvPr id="14" name="Straight Arrow Connector 13"/>
          <p:cNvCxnSpPr/>
          <p:nvPr/>
        </p:nvCxnSpPr>
        <p:spPr>
          <a:xfrm>
            <a:off x="6138333" y="6208892"/>
            <a:ext cx="5827889"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flipH="1" flipV="1">
            <a:off x="6124222" y="2088444"/>
            <a:ext cx="14111" cy="410633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6674556" y="6334780"/>
            <a:ext cx="912630" cy="523220"/>
          </a:xfrm>
          <a:prstGeom prst="rect">
            <a:avLst/>
          </a:prstGeom>
          <a:noFill/>
        </p:spPr>
        <p:txBody>
          <a:bodyPr wrap="none" rtlCol="0">
            <a:spAutoFit/>
          </a:bodyPr>
          <a:lstStyle/>
          <a:p>
            <a:r>
              <a:rPr lang="en-US" sz="2800" dirty="0"/>
              <a:t>1925</a:t>
            </a:r>
          </a:p>
        </p:txBody>
      </p:sp>
      <p:sp>
        <p:nvSpPr>
          <p:cNvPr id="19" name="TextBox 18"/>
          <p:cNvSpPr txBox="1"/>
          <p:nvPr/>
        </p:nvSpPr>
        <p:spPr>
          <a:xfrm>
            <a:off x="10735733" y="6334780"/>
            <a:ext cx="912630" cy="523220"/>
          </a:xfrm>
          <a:prstGeom prst="rect">
            <a:avLst/>
          </a:prstGeom>
          <a:noFill/>
        </p:spPr>
        <p:txBody>
          <a:bodyPr wrap="none" rtlCol="0">
            <a:spAutoFit/>
          </a:bodyPr>
          <a:lstStyle/>
          <a:p>
            <a:r>
              <a:rPr lang="en-US" sz="2800" dirty="0"/>
              <a:t>2015</a:t>
            </a:r>
          </a:p>
        </p:txBody>
      </p:sp>
      <p:sp>
        <p:nvSpPr>
          <p:cNvPr id="20" name="TextBox 19"/>
          <p:cNvSpPr txBox="1"/>
          <p:nvPr/>
        </p:nvSpPr>
        <p:spPr>
          <a:xfrm>
            <a:off x="8153400" y="6306558"/>
            <a:ext cx="1987568" cy="523220"/>
          </a:xfrm>
          <a:prstGeom prst="rect">
            <a:avLst/>
          </a:prstGeom>
          <a:noFill/>
        </p:spPr>
        <p:txBody>
          <a:bodyPr wrap="none" rtlCol="0">
            <a:spAutoFit/>
          </a:bodyPr>
          <a:lstStyle/>
          <a:p>
            <a:r>
              <a:rPr lang="en-US" sz="2800" dirty="0"/>
              <a:t>Oldest cable</a:t>
            </a:r>
          </a:p>
        </p:txBody>
      </p:sp>
      <p:sp>
        <p:nvSpPr>
          <p:cNvPr id="21" name="TextBox 20"/>
          <p:cNvSpPr txBox="1"/>
          <p:nvPr/>
        </p:nvSpPr>
        <p:spPr>
          <a:xfrm rot="16200000">
            <a:off x="4556477" y="4088292"/>
            <a:ext cx="2628218" cy="523220"/>
          </a:xfrm>
          <a:prstGeom prst="rect">
            <a:avLst/>
          </a:prstGeom>
          <a:noFill/>
        </p:spPr>
        <p:txBody>
          <a:bodyPr wrap="none" rtlCol="0">
            <a:spAutoFit/>
          </a:bodyPr>
          <a:lstStyle/>
          <a:p>
            <a:r>
              <a:rPr lang="en-US" sz="2800" dirty="0"/>
              <a:t> Events Last Year</a:t>
            </a:r>
          </a:p>
        </p:txBody>
      </p:sp>
      <p:sp>
        <p:nvSpPr>
          <p:cNvPr id="22" name="TextBox 21"/>
          <p:cNvSpPr txBox="1"/>
          <p:nvPr/>
        </p:nvSpPr>
        <p:spPr>
          <a:xfrm>
            <a:off x="5712178" y="5739290"/>
            <a:ext cx="366657" cy="523220"/>
          </a:xfrm>
          <a:prstGeom prst="rect">
            <a:avLst/>
          </a:prstGeom>
          <a:noFill/>
        </p:spPr>
        <p:txBody>
          <a:bodyPr wrap="none" rtlCol="0">
            <a:spAutoFit/>
          </a:bodyPr>
          <a:lstStyle/>
          <a:p>
            <a:r>
              <a:rPr lang="en-US" sz="2800" dirty="0"/>
              <a:t>0</a:t>
            </a:r>
          </a:p>
        </p:txBody>
      </p:sp>
      <p:sp>
        <p:nvSpPr>
          <p:cNvPr id="23" name="TextBox 22"/>
          <p:cNvSpPr txBox="1"/>
          <p:nvPr/>
        </p:nvSpPr>
        <p:spPr>
          <a:xfrm>
            <a:off x="5568246" y="1982913"/>
            <a:ext cx="548648" cy="523220"/>
          </a:xfrm>
          <a:prstGeom prst="rect">
            <a:avLst/>
          </a:prstGeom>
          <a:noFill/>
        </p:spPr>
        <p:txBody>
          <a:bodyPr wrap="none" rtlCol="0">
            <a:spAutoFit/>
          </a:bodyPr>
          <a:lstStyle/>
          <a:p>
            <a:r>
              <a:rPr lang="en-US" sz="2800" dirty="0"/>
              <a:t>20</a:t>
            </a:r>
          </a:p>
        </p:txBody>
      </p:sp>
      <p:grpSp>
        <p:nvGrpSpPr>
          <p:cNvPr id="15" name="Group 14"/>
          <p:cNvGrpSpPr/>
          <p:nvPr/>
        </p:nvGrpSpPr>
        <p:grpSpPr>
          <a:xfrm>
            <a:off x="9468464" y="5082020"/>
            <a:ext cx="2179898" cy="1000985"/>
            <a:chOff x="429591" y="3754904"/>
            <a:chExt cx="1787585" cy="820839"/>
          </a:xfrm>
        </p:grpSpPr>
        <p:sp>
          <p:nvSpPr>
            <p:cNvPr id="13" name="Trapezoid 12"/>
            <p:cNvSpPr/>
            <p:nvPr/>
          </p:nvSpPr>
          <p:spPr>
            <a:xfrm>
              <a:off x="429591" y="3754904"/>
              <a:ext cx="1787585" cy="820839"/>
            </a:xfrm>
            <a:prstGeom prst="trapezoid">
              <a:avLst/>
            </a:prstGeom>
            <a:solidFill>
              <a:schemeClr val="bg1">
                <a:lumMod val="75000"/>
              </a:schemeClr>
            </a:soli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lowchart: Summing Junction 7"/>
            <p:cNvSpPr/>
            <p:nvPr/>
          </p:nvSpPr>
          <p:spPr>
            <a:xfrm>
              <a:off x="852691" y="3920387"/>
              <a:ext cx="951929" cy="442451"/>
            </a:xfrm>
            <a:prstGeom prst="flowChartSummingJunction">
              <a:avLst/>
            </a:prstGeom>
            <a:solidFill>
              <a:schemeClr val="bg1">
                <a:lumMod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2" name="Group 41"/>
          <p:cNvGrpSpPr/>
          <p:nvPr/>
        </p:nvGrpSpPr>
        <p:grpSpPr>
          <a:xfrm>
            <a:off x="6365729" y="1639362"/>
            <a:ext cx="2179898" cy="1777134"/>
            <a:chOff x="6437285" y="1541861"/>
            <a:chExt cx="2179898" cy="1777134"/>
          </a:xfrm>
        </p:grpSpPr>
        <p:sp>
          <p:nvSpPr>
            <p:cNvPr id="27" name="Trapezoid 26"/>
            <p:cNvSpPr/>
            <p:nvPr/>
          </p:nvSpPr>
          <p:spPr>
            <a:xfrm>
              <a:off x="6437285" y="2224058"/>
              <a:ext cx="2179898" cy="1000985"/>
            </a:xfrm>
            <a:prstGeom prst="trapezoid">
              <a:avLst/>
            </a:prstGeom>
            <a:solidFill>
              <a:schemeClr val="bg1">
                <a:lumMod val="75000"/>
              </a:schemeClr>
            </a:soli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6924580" y="2444283"/>
              <a:ext cx="1155736" cy="542501"/>
            </a:xfrm>
            <a:prstGeom prst="ellipse">
              <a:avLst/>
            </a:prstGeom>
            <a:gradFill flip="none" rotWithShape="1">
              <a:gsLst>
                <a:gs pos="0">
                  <a:schemeClr val="tx1">
                    <a:lumMod val="95000"/>
                    <a:lumOff val="5000"/>
                  </a:schemeClr>
                </a:gs>
                <a:gs pos="50000">
                  <a:schemeClr val="tx1">
                    <a:lumMod val="65000"/>
                    <a:lumOff val="35000"/>
                  </a:schemeClr>
                </a:gs>
                <a:gs pos="100000">
                  <a:schemeClr val="bg1">
                    <a:lumMod val="50000"/>
                  </a:schemeClr>
                </a:gs>
              </a:gsLst>
              <a:lin ang="162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 name="Group 39"/>
            <p:cNvGrpSpPr/>
            <p:nvPr/>
          </p:nvGrpSpPr>
          <p:grpSpPr>
            <a:xfrm>
              <a:off x="6680889" y="1541861"/>
              <a:ext cx="1692689" cy="1777134"/>
              <a:chOff x="3399175" y="4696691"/>
              <a:chExt cx="1692689" cy="1777134"/>
            </a:xfrm>
          </p:grpSpPr>
          <p:sp>
            <p:nvSpPr>
              <p:cNvPr id="32" name="Oval 5"/>
              <p:cNvSpPr>
                <a:spLocks noChangeArrowheads="1"/>
              </p:cNvSpPr>
              <p:nvPr/>
            </p:nvSpPr>
            <p:spPr bwMode="auto">
              <a:xfrm>
                <a:off x="3399175" y="4696691"/>
                <a:ext cx="1692689" cy="1777134"/>
              </a:xfrm>
              <a:prstGeom prst="ellipse">
                <a:avLst/>
              </a:prstGeom>
              <a:solidFill>
                <a:srgbClr val="FF8C00"/>
              </a:solidFill>
              <a:ln>
                <a:noFill/>
              </a:ln>
              <a:effectLst>
                <a:softEdge rad="317500"/>
              </a:effectLst>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7"/>
              <p:cNvSpPr>
                <a:spLocks/>
              </p:cNvSpPr>
              <p:nvPr/>
            </p:nvSpPr>
            <p:spPr bwMode="auto">
              <a:xfrm>
                <a:off x="3902076" y="5684838"/>
                <a:ext cx="285750" cy="333375"/>
              </a:xfrm>
              <a:custGeom>
                <a:avLst/>
                <a:gdLst>
                  <a:gd name="T0" fmla="*/ 180 w 180"/>
                  <a:gd name="T1" fmla="*/ 180 h 210"/>
                  <a:gd name="T2" fmla="*/ 180 w 180"/>
                  <a:gd name="T3" fmla="*/ 180 h 210"/>
                  <a:gd name="T4" fmla="*/ 0 w 180"/>
                  <a:gd name="T5" fmla="*/ 0 h 210"/>
                  <a:gd name="T6" fmla="*/ 153 w 180"/>
                  <a:gd name="T7" fmla="*/ 207 h 210"/>
                  <a:gd name="T8" fmla="*/ 153 w 180"/>
                  <a:gd name="T9" fmla="*/ 210 h 210"/>
                  <a:gd name="T10" fmla="*/ 180 w 180"/>
                  <a:gd name="T11" fmla="*/ 180 h 210"/>
                </a:gdLst>
                <a:ahLst/>
                <a:cxnLst>
                  <a:cxn ang="0">
                    <a:pos x="T0" y="T1"/>
                  </a:cxn>
                  <a:cxn ang="0">
                    <a:pos x="T2" y="T3"/>
                  </a:cxn>
                  <a:cxn ang="0">
                    <a:pos x="T4" y="T5"/>
                  </a:cxn>
                  <a:cxn ang="0">
                    <a:pos x="T6" y="T7"/>
                  </a:cxn>
                  <a:cxn ang="0">
                    <a:pos x="T8" y="T9"/>
                  </a:cxn>
                  <a:cxn ang="0">
                    <a:pos x="T10" y="T11"/>
                  </a:cxn>
                </a:cxnLst>
                <a:rect l="0" t="0" r="r" b="b"/>
                <a:pathLst>
                  <a:path w="180" h="210">
                    <a:moveTo>
                      <a:pt x="180" y="180"/>
                    </a:moveTo>
                    <a:lnTo>
                      <a:pt x="180" y="180"/>
                    </a:lnTo>
                    <a:lnTo>
                      <a:pt x="0" y="0"/>
                    </a:lnTo>
                    <a:lnTo>
                      <a:pt x="153" y="207"/>
                    </a:lnTo>
                    <a:lnTo>
                      <a:pt x="153" y="210"/>
                    </a:lnTo>
                    <a:lnTo>
                      <a:pt x="180" y="180"/>
                    </a:lnTo>
                    <a:close/>
                  </a:path>
                </a:pathLst>
              </a:custGeom>
              <a:solidFill>
                <a:srgbClr val="DD5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8"/>
              <p:cNvSpPr>
                <a:spLocks/>
              </p:cNvSpPr>
              <p:nvPr/>
            </p:nvSpPr>
            <p:spPr bwMode="auto">
              <a:xfrm>
                <a:off x="3816351" y="5262563"/>
                <a:ext cx="414338" cy="476250"/>
              </a:xfrm>
              <a:custGeom>
                <a:avLst/>
                <a:gdLst>
                  <a:gd name="T0" fmla="*/ 261 w 261"/>
                  <a:gd name="T1" fmla="*/ 260 h 300"/>
                  <a:gd name="T2" fmla="*/ 261 w 261"/>
                  <a:gd name="T3" fmla="*/ 260 h 300"/>
                  <a:gd name="T4" fmla="*/ 0 w 261"/>
                  <a:gd name="T5" fmla="*/ 0 h 300"/>
                  <a:gd name="T6" fmla="*/ 221 w 261"/>
                  <a:gd name="T7" fmla="*/ 300 h 300"/>
                  <a:gd name="T8" fmla="*/ 221 w 261"/>
                  <a:gd name="T9" fmla="*/ 300 h 300"/>
                  <a:gd name="T10" fmla="*/ 261 w 261"/>
                  <a:gd name="T11" fmla="*/ 260 h 300"/>
                </a:gdLst>
                <a:ahLst/>
                <a:cxnLst>
                  <a:cxn ang="0">
                    <a:pos x="T0" y="T1"/>
                  </a:cxn>
                  <a:cxn ang="0">
                    <a:pos x="T2" y="T3"/>
                  </a:cxn>
                  <a:cxn ang="0">
                    <a:pos x="T4" y="T5"/>
                  </a:cxn>
                  <a:cxn ang="0">
                    <a:pos x="T6" y="T7"/>
                  </a:cxn>
                  <a:cxn ang="0">
                    <a:pos x="T8" y="T9"/>
                  </a:cxn>
                  <a:cxn ang="0">
                    <a:pos x="T10" y="T11"/>
                  </a:cxn>
                </a:cxnLst>
                <a:rect l="0" t="0" r="r" b="b"/>
                <a:pathLst>
                  <a:path w="261" h="300">
                    <a:moveTo>
                      <a:pt x="261" y="260"/>
                    </a:moveTo>
                    <a:lnTo>
                      <a:pt x="261" y="260"/>
                    </a:lnTo>
                    <a:lnTo>
                      <a:pt x="0" y="0"/>
                    </a:lnTo>
                    <a:lnTo>
                      <a:pt x="221" y="300"/>
                    </a:lnTo>
                    <a:lnTo>
                      <a:pt x="221" y="300"/>
                    </a:lnTo>
                    <a:lnTo>
                      <a:pt x="261" y="260"/>
                    </a:lnTo>
                    <a:close/>
                  </a:path>
                </a:pathLst>
              </a:custGeom>
              <a:solidFill>
                <a:srgbClr val="DD5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9"/>
              <p:cNvSpPr>
                <a:spLocks/>
              </p:cNvSpPr>
              <p:nvPr/>
            </p:nvSpPr>
            <p:spPr bwMode="auto">
              <a:xfrm>
                <a:off x="3981451" y="5156200"/>
                <a:ext cx="227013" cy="265113"/>
              </a:xfrm>
              <a:custGeom>
                <a:avLst/>
                <a:gdLst>
                  <a:gd name="T0" fmla="*/ 143 w 143"/>
                  <a:gd name="T1" fmla="*/ 143 h 167"/>
                  <a:gd name="T2" fmla="*/ 143 w 143"/>
                  <a:gd name="T3" fmla="*/ 143 h 167"/>
                  <a:gd name="T4" fmla="*/ 0 w 143"/>
                  <a:gd name="T5" fmla="*/ 0 h 167"/>
                  <a:gd name="T6" fmla="*/ 120 w 143"/>
                  <a:gd name="T7" fmla="*/ 163 h 167"/>
                  <a:gd name="T8" fmla="*/ 120 w 143"/>
                  <a:gd name="T9" fmla="*/ 167 h 167"/>
                  <a:gd name="T10" fmla="*/ 143 w 143"/>
                  <a:gd name="T11" fmla="*/ 143 h 167"/>
                </a:gdLst>
                <a:ahLst/>
                <a:cxnLst>
                  <a:cxn ang="0">
                    <a:pos x="T0" y="T1"/>
                  </a:cxn>
                  <a:cxn ang="0">
                    <a:pos x="T2" y="T3"/>
                  </a:cxn>
                  <a:cxn ang="0">
                    <a:pos x="T4" y="T5"/>
                  </a:cxn>
                  <a:cxn ang="0">
                    <a:pos x="T6" y="T7"/>
                  </a:cxn>
                  <a:cxn ang="0">
                    <a:pos x="T8" y="T9"/>
                  </a:cxn>
                  <a:cxn ang="0">
                    <a:pos x="T10" y="T11"/>
                  </a:cxn>
                </a:cxnLst>
                <a:rect l="0" t="0" r="r" b="b"/>
                <a:pathLst>
                  <a:path w="143" h="167">
                    <a:moveTo>
                      <a:pt x="143" y="143"/>
                    </a:moveTo>
                    <a:lnTo>
                      <a:pt x="143" y="143"/>
                    </a:lnTo>
                    <a:lnTo>
                      <a:pt x="0" y="0"/>
                    </a:lnTo>
                    <a:lnTo>
                      <a:pt x="120" y="163"/>
                    </a:lnTo>
                    <a:lnTo>
                      <a:pt x="120" y="167"/>
                    </a:lnTo>
                    <a:lnTo>
                      <a:pt x="143" y="143"/>
                    </a:lnTo>
                    <a:close/>
                  </a:path>
                </a:pathLst>
              </a:custGeom>
              <a:solidFill>
                <a:srgbClr val="DD5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10"/>
              <p:cNvSpPr>
                <a:spLocks/>
              </p:cNvSpPr>
              <p:nvPr/>
            </p:nvSpPr>
            <p:spPr bwMode="auto">
              <a:xfrm>
                <a:off x="4192588" y="5684838"/>
                <a:ext cx="287338" cy="333375"/>
              </a:xfrm>
              <a:custGeom>
                <a:avLst/>
                <a:gdLst>
                  <a:gd name="T0" fmla="*/ 0 w 181"/>
                  <a:gd name="T1" fmla="*/ 180 h 210"/>
                  <a:gd name="T2" fmla="*/ 4 w 181"/>
                  <a:gd name="T3" fmla="*/ 180 h 210"/>
                  <a:gd name="T4" fmla="*/ 181 w 181"/>
                  <a:gd name="T5" fmla="*/ 0 h 210"/>
                  <a:gd name="T6" fmla="*/ 30 w 181"/>
                  <a:gd name="T7" fmla="*/ 207 h 210"/>
                  <a:gd name="T8" fmla="*/ 27 w 181"/>
                  <a:gd name="T9" fmla="*/ 210 h 210"/>
                  <a:gd name="T10" fmla="*/ 0 w 181"/>
                  <a:gd name="T11" fmla="*/ 180 h 210"/>
                </a:gdLst>
                <a:ahLst/>
                <a:cxnLst>
                  <a:cxn ang="0">
                    <a:pos x="T0" y="T1"/>
                  </a:cxn>
                  <a:cxn ang="0">
                    <a:pos x="T2" y="T3"/>
                  </a:cxn>
                  <a:cxn ang="0">
                    <a:pos x="T4" y="T5"/>
                  </a:cxn>
                  <a:cxn ang="0">
                    <a:pos x="T6" y="T7"/>
                  </a:cxn>
                  <a:cxn ang="0">
                    <a:pos x="T8" y="T9"/>
                  </a:cxn>
                  <a:cxn ang="0">
                    <a:pos x="T10" y="T11"/>
                  </a:cxn>
                </a:cxnLst>
                <a:rect l="0" t="0" r="r" b="b"/>
                <a:pathLst>
                  <a:path w="181" h="210">
                    <a:moveTo>
                      <a:pt x="0" y="180"/>
                    </a:moveTo>
                    <a:lnTo>
                      <a:pt x="4" y="180"/>
                    </a:lnTo>
                    <a:lnTo>
                      <a:pt x="181" y="0"/>
                    </a:lnTo>
                    <a:lnTo>
                      <a:pt x="30" y="207"/>
                    </a:lnTo>
                    <a:lnTo>
                      <a:pt x="27" y="210"/>
                    </a:lnTo>
                    <a:lnTo>
                      <a:pt x="0" y="180"/>
                    </a:lnTo>
                    <a:close/>
                  </a:path>
                </a:pathLst>
              </a:custGeom>
              <a:solidFill>
                <a:srgbClr val="DD5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1"/>
              <p:cNvSpPr>
                <a:spLocks/>
              </p:cNvSpPr>
              <p:nvPr/>
            </p:nvSpPr>
            <p:spPr bwMode="auto">
              <a:xfrm>
                <a:off x="4151313" y="5262563"/>
                <a:ext cx="419100" cy="476250"/>
              </a:xfrm>
              <a:custGeom>
                <a:avLst/>
                <a:gdLst>
                  <a:gd name="T0" fmla="*/ 0 w 264"/>
                  <a:gd name="T1" fmla="*/ 260 h 300"/>
                  <a:gd name="T2" fmla="*/ 3 w 264"/>
                  <a:gd name="T3" fmla="*/ 260 h 300"/>
                  <a:gd name="T4" fmla="*/ 264 w 264"/>
                  <a:gd name="T5" fmla="*/ 0 h 300"/>
                  <a:gd name="T6" fmla="*/ 43 w 264"/>
                  <a:gd name="T7" fmla="*/ 300 h 300"/>
                  <a:gd name="T8" fmla="*/ 40 w 264"/>
                  <a:gd name="T9" fmla="*/ 300 h 300"/>
                  <a:gd name="T10" fmla="*/ 0 w 264"/>
                  <a:gd name="T11" fmla="*/ 260 h 300"/>
                </a:gdLst>
                <a:ahLst/>
                <a:cxnLst>
                  <a:cxn ang="0">
                    <a:pos x="T0" y="T1"/>
                  </a:cxn>
                  <a:cxn ang="0">
                    <a:pos x="T2" y="T3"/>
                  </a:cxn>
                  <a:cxn ang="0">
                    <a:pos x="T4" y="T5"/>
                  </a:cxn>
                  <a:cxn ang="0">
                    <a:pos x="T6" y="T7"/>
                  </a:cxn>
                  <a:cxn ang="0">
                    <a:pos x="T8" y="T9"/>
                  </a:cxn>
                  <a:cxn ang="0">
                    <a:pos x="T10" y="T11"/>
                  </a:cxn>
                </a:cxnLst>
                <a:rect l="0" t="0" r="r" b="b"/>
                <a:pathLst>
                  <a:path w="264" h="300">
                    <a:moveTo>
                      <a:pt x="0" y="260"/>
                    </a:moveTo>
                    <a:lnTo>
                      <a:pt x="3" y="260"/>
                    </a:lnTo>
                    <a:lnTo>
                      <a:pt x="264" y="0"/>
                    </a:lnTo>
                    <a:lnTo>
                      <a:pt x="43" y="300"/>
                    </a:lnTo>
                    <a:lnTo>
                      <a:pt x="40" y="300"/>
                    </a:lnTo>
                    <a:lnTo>
                      <a:pt x="0" y="260"/>
                    </a:lnTo>
                    <a:close/>
                  </a:path>
                </a:pathLst>
              </a:custGeom>
              <a:solidFill>
                <a:srgbClr val="DD5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12"/>
              <p:cNvSpPr>
                <a:spLocks/>
              </p:cNvSpPr>
              <p:nvPr/>
            </p:nvSpPr>
            <p:spPr bwMode="auto">
              <a:xfrm>
                <a:off x="4176713" y="5156200"/>
                <a:ext cx="223838" cy="265113"/>
              </a:xfrm>
              <a:custGeom>
                <a:avLst/>
                <a:gdLst>
                  <a:gd name="T0" fmla="*/ 0 w 141"/>
                  <a:gd name="T1" fmla="*/ 143 h 167"/>
                  <a:gd name="T2" fmla="*/ 0 w 141"/>
                  <a:gd name="T3" fmla="*/ 143 h 167"/>
                  <a:gd name="T4" fmla="*/ 141 w 141"/>
                  <a:gd name="T5" fmla="*/ 0 h 167"/>
                  <a:gd name="T6" fmla="*/ 20 w 141"/>
                  <a:gd name="T7" fmla="*/ 163 h 167"/>
                  <a:gd name="T8" fmla="*/ 20 w 141"/>
                  <a:gd name="T9" fmla="*/ 167 h 167"/>
                  <a:gd name="T10" fmla="*/ 0 w 141"/>
                  <a:gd name="T11" fmla="*/ 143 h 167"/>
                </a:gdLst>
                <a:ahLst/>
                <a:cxnLst>
                  <a:cxn ang="0">
                    <a:pos x="T0" y="T1"/>
                  </a:cxn>
                  <a:cxn ang="0">
                    <a:pos x="T2" y="T3"/>
                  </a:cxn>
                  <a:cxn ang="0">
                    <a:pos x="T4" y="T5"/>
                  </a:cxn>
                  <a:cxn ang="0">
                    <a:pos x="T6" y="T7"/>
                  </a:cxn>
                  <a:cxn ang="0">
                    <a:pos x="T8" y="T9"/>
                  </a:cxn>
                  <a:cxn ang="0">
                    <a:pos x="T10" y="T11"/>
                  </a:cxn>
                </a:cxnLst>
                <a:rect l="0" t="0" r="r" b="b"/>
                <a:pathLst>
                  <a:path w="141" h="167">
                    <a:moveTo>
                      <a:pt x="0" y="143"/>
                    </a:moveTo>
                    <a:lnTo>
                      <a:pt x="0" y="143"/>
                    </a:lnTo>
                    <a:lnTo>
                      <a:pt x="141" y="0"/>
                    </a:lnTo>
                    <a:lnTo>
                      <a:pt x="20" y="163"/>
                    </a:lnTo>
                    <a:lnTo>
                      <a:pt x="20" y="167"/>
                    </a:lnTo>
                    <a:lnTo>
                      <a:pt x="0" y="143"/>
                    </a:lnTo>
                    <a:close/>
                  </a:path>
                </a:pathLst>
              </a:custGeom>
              <a:solidFill>
                <a:srgbClr val="DD5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31437025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Classification</a:t>
            </a:r>
          </a:p>
        </p:txBody>
      </p:sp>
      <p:pic>
        <p:nvPicPr>
          <p:cNvPr id="4" name="Picture 3" descr="ClassificImage.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41044" y="2125147"/>
            <a:ext cx="3365624" cy="3999078"/>
          </a:xfrm>
          <a:prstGeom prst="rect">
            <a:avLst/>
          </a:prstGeom>
        </p:spPr>
      </p:pic>
      <p:sp>
        <p:nvSpPr>
          <p:cNvPr id="9" name="Content Placeholder 2"/>
          <p:cNvSpPr txBox="1">
            <a:spLocks/>
          </p:cNvSpPr>
          <p:nvPr/>
        </p:nvSpPr>
        <p:spPr>
          <a:xfrm>
            <a:off x="379413" y="795564"/>
            <a:ext cx="9488487" cy="5290388"/>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Formally, given training set (</a:t>
            </a:r>
            <a:r>
              <a:rPr lang="en-US" dirty="0" err="1"/>
              <a:t>x</a:t>
            </a:r>
            <a:r>
              <a:rPr lang="en-US" baseline="-25000" dirty="0" err="1"/>
              <a:t>i,</a:t>
            </a:r>
            <a:r>
              <a:rPr lang="en-US" dirty="0" err="1"/>
              <a:t>y</a:t>
            </a:r>
            <a:r>
              <a:rPr lang="en-US" baseline="-25000" dirty="0" err="1"/>
              <a:t>i</a:t>
            </a:r>
            <a:r>
              <a:rPr lang="en-US" dirty="0"/>
              <a:t>) for </a:t>
            </a:r>
            <a:r>
              <a:rPr lang="en-US" dirty="0" err="1"/>
              <a:t>i</a:t>
            </a:r>
            <a:r>
              <a:rPr lang="en-US" dirty="0"/>
              <a:t>=1…n, we want to create a classification model f that can predict label y for a new x.  </a:t>
            </a:r>
          </a:p>
        </p:txBody>
      </p:sp>
      <p:sp>
        <p:nvSpPr>
          <p:cNvPr id="10" name="Rectangle 9"/>
          <p:cNvSpPr/>
          <p:nvPr/>
        </p:nvSpPr>
        <p:spPr>
          <a:xfrm>
            <a:off x="392466" y="2679890"/>
            <a:ext cx="5202115" cy="461665"/>
          </a:xfrm>
          <a:prstGeom prst="rect">
            <a:avLst/>
          </a:prstGeom>
        </p:spPr>
        <p:txBody>
          <a:bodyPr wrap="none">
            <a:spAutoFit/>
          </a:bodyPr>
          <a:lstStyle/>
          <a:p>
            <a:r>
              <a:rPr lang="en-US" sz="2400" dirty="0"/>
              <a:t>Manhole is represented as:  [  1925   15] </a:t>
            </a:r>
          </a:p>
        </p:txBody>
      </p:sp>
      <p:sp>
        <p:nvSpPr>
          <p:cNvPr id="11" name="TextBox 10"/>
          <p:cNvSpPr txBox="1"/>
          <p:nvPr/>
        </p:nvSpPr>
        <p:spPr>
          <a:xfrm rot="18895295">
            <a:off x="930586" y="4374445"/>
            <a:ext cx="3988241" cy="523220"/>
          </a:xfrm>
          <a:prstGeom prst="rect">
            <a:avLst/>
          </a:prstGeom>
          <a:noFill/>
        </p:spPr>
        <p:txBody>
          <a:bodyPr wrap="none" rtlCol="0">
            <a:spAutoFit/>
          </a:bodyPr>
          <a:lstStyle/>
          <a:p>
            <a:r>
              <a:rPr lang="en-US" sz="2800" dirty="0"/>
              <a:t>Year oldest cable installed</a:t>
            </a:r>
          </a:p>
        </p:txBody>
      </p:sp>
      <p:sp>
        <p:nvSpPr>
          <p:cNvPr id="12" name="TextBox 11"/>
          <p:cNvSpPr txBox="1"/>
          <p:nvPr/>
        </p:nvSpPr>
        <p:spPr>
          <a:xfrm rot="18895295">
            <a:off x="1519897" y="4399845"/>
            <a:ext cx="4130433" cy="523220"/>
          </a:xfrm>
          <a:prstGeom prst="rect">
            <a:avLst/>
          </a:prstGeom>
          <a:noFill/>
        </p:spPr>
        <p:txBody>
          <a:bodyPr wrap="none" rtlCol="0">
            <a:spAutoFit/>
          </a:bodyPr>
          <a:lstStyle/>
          <a:p>
            <a:r>
              <a:rPr lang="en-US" sz="2800" dirty="0"/>
              <a:t>Number of events last year</a:t>
            </a:r>
          </a:p>
        </p:txBody>
      </p:sp>
      <p:cxnSp>
        <p:nvCxnSpPr>
          <p:cNvPr id="14" name="Straight Arrow Connector 13"/>
          <p:cNvCxnSpPr/>
          <p:nvPr/>
        </p:nvCxnSpPr>
        <p:spPr>
          <a:xfrm>
            <a:off x="6138333" y="6208892"/>
            <a:ext cx="5827889"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flipH="1" flipV="1">
            <a:off x="6124222" y="2088444"/>
            <a:ext cx="14111" cy="410633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6674556" y="6334780"/>
            <a:ext cx="912630" cy="523220"/>
          </a:xfrm>
          <a:prstGeom prst="rect">
            <a:avLst/>
          </a:prstGeom>
          <a:noFill/>
        </p:spPr>
        <p:txBody>
          <a:bodyPr wrap="none" rtlCol="0">
            <a:spAutoFit/>
          </a:bodyPr>
          <a:lstStyle/>
          <a:p>
            <a:r>
              <a:rPr lang="en-US" sz="2800" dirty="0"/>
              <a:t>1925</a:t>
            </a:r>
          </a:p>
        </p:txBody>
      </p:sp>
      <p:sp>
        <p:nvSpPr>
          <p:cNvPr id="19" name="TextBox 18"/>
          <p:cNvSpPr txBox="1"/>
          <p:nvPr/>
        </p:nvSpPr>
        <p:spPr>
          <a:xfrm>
            <a:off x="10735733" y="6334780"/>
            <a:ext cx="912630" cy="523220"/>
          </a:xfrm>
          <a:prstGeom prst="rect">
            <a:avLst/>
          </a:prstGeom>
          <a:noFill/>
        </p:spPr>
        <p:txBody>
          <a:bodyPr wrap="none" rtlCol="0">
            <a:spAutoFit/>
          </a:bodyPr>
          <a:lstStyle/>
          <a:p>
            <a:r>
              <a:rPr lang="en-US" sz="2800" dirty="0"/>
              <a:t>2015</a:t>
            </a:r>
          </a:p>
        </p:txBody>
      </p:sp>
      <p:sp>
        <p:nvSpPr>
          <p:cNvPr id="20" name="TextBox 19"/>
          <p:cNvSpPr txBox="1"/>
          <p:nvPr/>
        </p:nvSpPr>
        <p:spPr>
          <a:xfrm>
            <a:off x="8153400" y="6306558"/>
            <a:ext cx="1987568" cy="523220"/>
          </a:xfrm>
          <a:prstGeom prst="rect">
            <a:avLst/>
          </a:prstGeom>
          <a:noFill/>
        </p:spPr>
        <p:txBody>
          <a:bodyPr wrap="none" rtlCol="0">
            <a:spAutoFit/>
          </a:bodyPr>
          <a:lstStyle/>
          <a:p>
            <a:r>
              <a:rPr lang="en-US" sz="2800" dirty="0"/>
              <a:t>Oldest cable</a:t>
            </a:r>
          </a:p>
        </p:txBody>
      </p:sp>
      <p:sp>
        <p:nvSpPr>
          <p:cNvPr id="21" name="TextBox 20"/>
          <p:cNvSpPr txBox="1"/>
          <p:nvPr/>
        </p:nvSpPr>
        <p:spPr>
          <a:xfrm rot="16200000">
            <a:off x="4556477" y="4088292"/>
            <a:ext cx="2628218" cy="523220"/>
          </a:xfrm>
          <a:prstGeom prst="rect">
            <a:avLst/>
          </a:prstGeom>
          <a:noFill/>
        </p:spPr>
        <p:txBody>
          <a:bodyPr wrap="none" rtlCol="0">
            <a:spAutoFit/>
          </a:bodyPr>
          <a:lstStyle/>
          <a:p>
            <a:r>
              <a:rPr lang="en-US" sz="2800" dirty="0"/>
              <a:t> Events Last Year</a:t>
            </a:r>
          </a:p>
        </p:txBody>
      </p:sp>
      <p:sp>
        <p:nvSpPr>
          <p:cNvPr id="22" name="TextBox 21"/>
          <p:cNvSpPr txBox="1"/>
          <p:nvPr/>
        </p:nvSpPr>
        <p:spPr>
          <a:xfrm>
            <a:off x="5712178" y="5739290"/>
            <a:ext cx="366657" cy="523220"/>
          </a:xfrm>
          <a:prstGeom prst="rect">
            <a:avLst/>
          </a:prstGeom>
          <a:noFill/>
        </p:spPr>
        <p:txBody>
          <a:bodyPr wrap="none" rtlCol="0">
            <a:spAutoFit/>
          </a:bodyPr>
          <a:lstStyle/>
          <a:p>
            <a:r>
              <a:rPr lang="en-US" sz="2800" dirty="0"/>
              <a:t>0</a:t>
            </a:r>
          </a:p>
        </p:txBody>
      </p:sp>
      <p:sp>
        <p:nvSpPr>
          <p:cNvPr id="23" name="TextBox 22"/>
          <p:cNvSpPr txBox="1"/>
          <p:nvPr/>
        </p:nvSpPr>
        <p:spPr>
          <a:xfrm>
            <a:off x="5568246" y="1982913"/>
            <a:ext cx="548648" cy="523220"/>
          </a:xfrm>
          <a:prstGeom prst="rect">
            <a:avLst/>
          </a:prstGeom>
          <a:noFill/>
        </p:spPr>
        <p:txBody>
          <a:bodyPr wrap="none" rtlCol="0">
            <a:spAutoFit/>
          </a:bodyPr>
          <a:lstStyle/>
          <a:p>
            <a:r>
              <a:rPr lang="en-US" sz="2800" dirty="0"/>
              <a:t>20</a:t>
            </a:r>
          </a:p>
        </p:txBody>
      </p:sp>
      <p:sp>
        <p:nvSpPr>
          <p:cNvPr id="3" name="TextBox 2"/>
          <p:cNvSpPr txBox="1"/>
          <p:nvPr/>
        </p:nvSpPr>
        <p:spPr>
          <a:xfrm>
            <a:off x="10018889" y="2539999"/>
            <a:ext cx="727032" cy="369332"/>
          </a:xfrm>
          <a:prstGeom prst="rect">
            <a:avLst/>
          </a:prstGeom>
          <a:noFill/>
        </p:spPr>
        <p:txBody>
          <a:bodyPr wrap="none" rtlCol="0">
            <a:spAutoFit/>
          </a:bodyPr>
          <a:lstStyle/>
          <a:p>
            <a:r>
              <a:rPr lang="en-US" dirty="0"/>
              <a:t>f(x)=0</a:t>
            </a:r>
          </a:p>
        </p:txBody>
      </p:sp>
      <p:sp>
        <p:nvSpPr>
          <p:cNvPr id="25" name="TextBox 24"/>
          <p:cNvSpPr txBox="1"/>
          <p:nvPr/>
        </p:nvSpPr>
        <p:spPr>
          <a:xfrm>
            <a:off x="10975623" y="2438399"/>
            <a:ext cx="727032" cy="369332"/>
          </a:xfrm>
          <a:prstGeom prst="rect">
            <a:avLst/>
          </a:prstGeom>
          <a:noFill/>
        </p:spPr>
        <p:txBody>
          <a:bodyPr wrap="none" rtlCol="0">
            <a:spAutoFit/>
          </a:bodyPr>
          <a:lstStyle/>
          <a:p>
            <a:r>
              <a:rPr lang="en-US" dirty="0"/>
              <a:t>f(x)&lt;0</a:t>
            </a:r>
          </a:p>
        </p:txBody>
      </p:sp>
      <p:sp>
        <p:nvSpPr>
          <p:cNvPr id="26" name="TextBox 25"/>
          <p:cNvSpPr txBox="1"/>
          <p:nvPr/>
        </p:nvSpPr>
        <p:spPr>
          <a:xfrm>
            <a:off x="8997246" y="2040465"/>
            <a:ext cx="727032" cy="369332"/>
          </a:xfrm>
          <a:prstGeom prst="rect">
            <a:avLst/>
          </a:prstGeom>
          <a:noFill/>
        </p:spPr>
        <p:txBody>
          <a:bodyPr wrap="none" rtlCol="0">
            <a:spAutoFit/>
          </a:bodyPr>
          <a:lstStyle/>
          <a:p>
            <a:r>
              <a:rPr lang="en-US" dirty="0"/>
              <a:t>f(x)&gt;0</a:t>
            </a:r>
          </a:p>
        </p:txBody>
      </p:sp>
      <p:grpSp>
        <p:nvGrpSpPr>
          <p:cNvPr id="28" name="Group 27"/>
          <p:cNvGrpSpPr/>
          <p:nvPr/>
        </p:nvGrpSpPr>
        <p:grpSpPr>
          <a:xfrm>
            <a:off x="9468464" y="5082020"/>
            <a:ext cx="2179898" cy="1000985"/>
            <a:chOff x="429591" y="3754904"/>
            <a:chExt cx="1787585" cy="820839"/>
          </a:xfrm>
        </p:grpSpPr>
        <p:sp>
          <p:nvSpPr>
            <p:cNvPr id="29" name="Trapezoid 28"/>
            <p:cNvSpPr/>
            <p:nvPr/>
          </p:nvSpPr>
          <p:spPr>
            <a:xfrm>
              <a:off x="429591" y="3754904"/>
              <a:ext cx="1787585" cy="820839"/>
            </a:xfrm>
            <a:prstGeom prst="trapezoid">
              <a:avLst/>
            </a:prstGeom>
            <a:solidFill>
              <a:schemeClr val="bg1">
                <a:lumMod val="75000"/>
              </a:schemeClr>
            </a:soli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lowchart: Summing Junction 29"/>
            <p:cNvSpPr/>
            <p:nvPr/>
          </p:nvSpPr>
          <p:spPr>
            <a:xfrm>
              <a:off x="852691" y="3920387"/>
              <a:ext cx="951929" cy="442451"/>
            </a:xfrm>
            <a:prstGeom prst="flowChartSummingJunction">
              <a:avLst/>
            </a:prstGeom>
            <a:solidFill>
              <a:schemeClr val="bg1">
                <a:lumMod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1" name="Group 30"/>
          <p:cNvGrpSpPr/>
          <p:nvPr/>
        </p:nvGrpSpPr>
        <p:grpSpPr>
          <a:xfrm>
            <a:off x="6365729" y="1639362"/>
            <a:ext cx="2179898" cy="1777134"/>
            <a:chOff x="6437285" y="1541861"/>
            <a:chExt cx="2179898" cy="1777134"/>
          </a:xfrm>
        </p:grpSpPr>
        <p:sp>
          <p:nvSpPr>
            <p:cNvPr id="32" name="Trapezoid 31"/>
            <p:cNvSpPr/>
            <p:nvPr/>
          </p:nvSpPr>
          <p:spPr>
            <a:xfrm>
              <a:off x="6437285" y="2224058"/>
              <a:ext cx="2179898" cy="1000985"/>
            </a:xfrm>
            <a:prstGeom prst="trapezoid">
              <a:avLst/>
            </a:prstGeom>
            <a:solidFill>
              <a:schemeClr val="bg1">
                <a:lumMod val="75000"/>
              </a:schemeClr>
            </a:soli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p:cNvSpPr/>
            <p:nvPr/>
          </p:nvSpPr>
          <p:spPr>
            <a:xfrm>
              <a:off x="6924580" y="2444283"/>
              <a:ext cx="1155736" cy="542501"/>
            </a:xfrm>
            <a:prstGeom prst="ellipse">
              <a:avLst/>
            </a:prstGeom>
            <a:gradFill flip="none" rotWithShape="1">
              <a:gsLst>
                <a:gs pos="0">
                  <a:schemeClr val="tx1">
                    <a:lumMod val="95000"/>
                    <a:lumOff val="5000"/>
                  </a:schemeClr>
                </a:gs>
                <a:gs pos="50000">
                  <a:schemeClr val="tx1">
                    <a:lumMod val="65000"/>
                    <a:lumOff val="35000"/>
                  </a:schemeClr>
                </a:gs>
                <a:gs pos="100000">
                  <a:schemeClr val="bg1">
                    <a:lumMod val="50000"/>
                  </a:schemeClr>
                </a:gs>
              </a:gsLst>
              <a:lin ang="162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4" name="Group 33"/>
            <p:cNvGrpSpPr/>
            <p:nvPr/>
          </p:nvGrpSpPr>
          <p:grpSpPr>
            <a:xfrm>
              <a:off x="6680889" y="1541861"/>
              <a:ext cx="1692689" cy="1777134"/>
              <a:chOff x="3399175" y="4696691"/>
              <a:chExt cx="1692689" cy="1777134"/>
            </a:xfrm>
          </p:grpSpPr>
          <p:sp>
            <p:nvSpPr>
              <p:cNvPr id="35" name="Oval 5"/>
              <p:cNvSpPr>
                <a:spLocks noChangeArrowheads="1"/>
              </p:cNvSpPr>
              <p:nvPr/>
            </p:nvSpPr>
            <p:spPr bwMode="auto">
              <a:xfrm>
                <a:off x="3399175" y="4696691"/>
                <a:ext cx="1692689" cy="1777134"/>
              </a:xfrm>
              <a:prstGeom prst="ellipse">
                <a:avLst/>
              </a:prstGeom>
              <a:solidFill>
                <a:srgbClr val="FF8C00"/>
              </a:solidFill>
              <a:ln>
                <a:noFill/>
              </a:ln>
              <a:effectLst>
                <a:softEdge rad="317500"/>
              </a:effectLst>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7"/>
              <p:cNvSpPr>
                <a:spLocks/>
              </p:cNvSpPr>
              <p:nvPr/>
            </p:nvSpPr>
            <p:spPr bwMode="auto">
              <a:xfrm>
                <a:off x="3902076" y="5684838"/>
                <a:ext cx="285750" cy="333375"/>
              </a:xfrm>
              <a:custGeom>
                <a:avLst/>
                <a:gdLst>
                  <a:gd name="T0" fmla="*/ 180 w 180"/>
                  <a:gd name="T1" fmla="*/ 180 h 210"/>
                  <a:gd name="T2" fmla="*/ 180 w 180"/>
                  <a:gd name="T3" fmla="*/ 180 h 210"/>
                  <a:gd name="T4" fmla="*/ 0 w 180"/>
                  <a:gd name="T5" fmla="*/ 0 h 210"/>
                  <a:gd name="T6" fmla="*/ 153 w 180"/>
                  <a:gd name="T7" fmla="*/ 207 h 210"/>
                  <a:gd name="T8" fmla="*/ 153 w 180"/>
                  <a:gd name="T9" fmla="*/ 210 h 210"/>
                  <a:gd name="T10" fmla="*/ 180 w 180"/>
                  <a:gd name="T11" fmla="*/ 180 h 210"/>
                </a:gdLst>
                <a:ahLst/>
                <a:cxnLst>
                  <a:cxn ang="0">
                    <a:pos x="T0" y="T1"/>
                  </a:cxn>
                  <a:cxn ang="0">
                    <a:pos x="T2" y="T3"/>
                  </a:cxn>
                  <a:cxn ang="0">
                    <a:pos x="T4" y="T5"/>
                  </a:cxn>
                  <a:cxn ang="0">
                    <a:pos x="T6" y="T7"/>
                  </a:cxn>
                  <a:cxn ang="0">
                    <a:pos x="T8" y="T9"/>
                  </a:cxn>
                  <a:cxn ang="0">
                    <a:pos x="T10" y="T11"/>
                  </a:cxn>
                </a:cxnLst>
                <a:rect l="0" t="0" r="r" b="b"/>
                <a:pathLst>
                  <a:path w="180" h="210">
                    <a:moveTo>
                      <a:pt x="180" y="180"/>
                    </a:moveTo>
                    <a:lnTo>
                      <a:pt x="180" y="180"/>
                    </a:lnTo>
                    <a:lnTo>
                      <a:pt x="0" y="0"/>
                    </a:lnTo>
                    <a:lnTo>
                      <a:pt x="153" y="207"/>
                    </a:lnTo>
                    <a:lnTo>
                      <a:pt x="153" y="210"/>
                    </a:lnTo>
                    <a:lnTo>
                      <a:pt x="180" y="180"/>
                    </a:lnTo>
                    <a:close/>
                  </a:path>
                </a:pathLst>
              </a:custGeom>
              <a:solidFill>
                <a:srgbClr val="DD5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8"/>
              <p:cNvSpPr>
                <a:spLocks/>
              </p:cNvSpPr>
              <p:nvPr/>
            </p:nvSpPr>
            <p:spPr bwMode="auto">
              <a:xfrm>
                <a:off x="3816351" y="5262563"/>
                <a:ext cx="414338" cy="476250"/>
              </a:xfrm>
              <a:custGeom>
                <a:avLst/>
                <a:gdLst>
                  <a:gd name="T0" fmla="*/ 261 w 261"/>
                  <a:gd name="T1" fmla="*/ 260 h 300"/>
                  <a:gd name="T2" fmla="*/ 261 w 261"/>
                  <a:gd name="T3" fmla="*/ 260 h 300"/>
                  <a:gd name="T4" fmla="*/ 0 w 261"/>
                  <a:gd name="T5" fmla="*/ 0 h 300"/>
                  <a:gd name="T6" fmla="*/ 221 w 261"/>
                  <a:gd name="T7" fmla="*/ 300 h 300"/>
                  <a:gd name="T8" fmla="*/ 221 w 261"/>
                  <a:gd name="T9" fmla="*/ 300 h 300"/>
                  <a:gd name="T10" fmla="*/ 261 w 261"/>
                  <a:gd name="T11" fmla="*/ 260 h 300"/>
                </a:gdLst>
                <a:ahLst/>
                <a:cxnLst>
                  <a:cxn ang="0">
                    <a:pos x="T0" y="T1"/>
                  </a:cxn>
                  <a:cxn ang="0">
                    <a:pos x="T2" y="T3"/>
                  </a:cxn>
                  <a:cxn ang="0">
                    <a:pos x="T4" y="T5"/>
                  </a:cxn>
                  <a:cxn ang="0">
                    <a:pos x="T6" y="T7"/>
                  </a:cxn>
                  <a:cxn ang="0">
                    <a:pos x="T8" y="T9"/>
                  </a:cxn>
                  <a:cxn ang="0">
                    <a:pos x="T10" y="T11"/>
                  </a:cxn>
                </a:cxnLst>
                <a:rect l="0" t="0" r="r" b="b"/>
                <a:pathLst>
                  <a:path w="261" h="300">
                    <a:moveTo>
                      <a:pt x="261" y="260"/>
                    </a:moveTo>
                    <a:lnTo>
                      <a:pt x="261" y="260"/>
                    </a:lnTo>
                    <a:lnTo>
                      <a:pt x="0" y="0"/>
                    </a:lnTo>
                    <a:lnTo>
                      <a:pt x="221" y="300"/>
                    </a:lnTo>
                    <a:lnTo>
                      <a:pt x="221" y="300"/>
                    </a:lnTo>
                    <a:lnTo>
                      <a:pt x="261" y="260"/>
                    </a:lnTo>
                    <a:close/>
                  </a:path>
                </a:pathLst>
              </a:custGeom>
              <a:solidFill>
                <a:srgbClr val="DD5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9"/>
              <p:cNvSpPr>
                <a:spLocks/>
              </p:cNvSpPr>
              <p:nvPr/>
            </p:nvSpPr>
            <p:spPr bwMode="auto">
              <a:xfrm>
                <a:off x="3981451" y="5156200"/>
                <a:ext cx="227013" cy="265113"/>
              </a:xfrm>
              <a:custGeom>
                <a:avLst/>
                <a:gdLst>
                  <a:gd name="T0" fmla="*/ 143 w 143"/>
                  <a:gd name="T1" fmla="*/ 143 h 167"/>
                  <a:gd name="T2" fmla="*/ 143 w 143"/>
                  <a:gd name="T3" fmla="*/ 143 h 167"/>
                  <a:gd name="T4" fmla="*/ 0 w 143"/>
                  <a:gd name="T5" fmla="*/ 0 h 167"/>
                  <a:gd name="T6" fmla="*/ 120 w 143"/>
                  <a:gd name="T7" fmla="*/ 163 h 167"/>
                  <a:gd name="T8" fmla="*/ 120 w 143"/>
                  <a:gd name="T9" fmla="*/ 167 h 167"/>
                  <a:gd name="T10" fmla="*/ 143 w 143"/>
                  <a:gd name="T11" fmla="*/ 143 h 167"/>
                </a:gdLst>
                <a:ahLst/>
                <a:cxnLst>
                  <a:cxn ang="0">
                    <a:pos x="T0" y="T1"/>
                  </a:cxn>
                  <a:cxn ang="0">
                    <a:pos x="T2" y="T3"/>
                  </a:cxn>
                  <a:cxn ang="0">
                    <a:pos x="T4" y="T5"/>
                  </a:cxn>
                  <a:cxn ang="0">
                    <a:pos x="T6" y="T7"/>
                  </a:cxn>
                  <a:cxn ang="0">
                    <a:pos x="T8" y="T9"/>
                  </a:cxn>
                  <a:cxn ang="0">
                    <a:pos x="T10" y="T11"/>
                  </a:cxn>
                </a:cxnLst>
                <a:rect l="0" t="0" r="r" b="b"/>
                <a:pathLst>
                  <a:path w="143" h="167">
                    <a:moveTo>
                      <a:pt x="143" y="143"/>
                    </a:moveTo>
                    <a:lnTo>
                      <a:pt x="143" y="143"/>
                    </a:lnTo>
                    <a:lnTo>
                      <a:pt x="0" y="0"/>
                    </a:lnTo>
                    <a:lnTo>
                      <a:pt x="120" y="163"/>
                    </a:lnTo>
                    <a:lnTo>
                      <a:pt x="120" y="167"/>
                    </a:lnTo>
                    <a:lnTo>
                      <a:pt x="143" y="143"/>
                    </a:lnTo>
                    <a:close/>
                  </a:path>
                </a:pathLst>
              </a:custGeom>
              <a:solidFill>
                <a:srgbClr val="DD5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10"/>
              <p:cNvSpPr>
                <a:spLocks/>
              </p:cNvSpPr>
              <p:nvPr/>
            </p:nvSpPr>
            <p:spPr bwMode="auto">
              <a:xfrm>
                <a:off x="4192588" y="5684838"/>
                <a:ext cx="287338" cy="333375"/>
              </a:xfrm>
              <a:custGeom>
                <a:avLst/>
                <a:gdLst>
                  <a:gd name="T0" fmla="*/ 0 w 181"/>
                  <a:gd name="T1" fmla="*/ 180 h 210"/>
                  <a:gd name="T2" fmla="*/ 4 w 181"/>
                  <a:gd name="T3" fmla="*/ 180 h 210"/>
                  <a:gd name="T4" fmla="*/ 181 w 181"/>
                  <a:gd name="T5" fmla="*/ 0 h 210"/>
                  <a:gd name="T6" fmla="*/ 30 w 181"/>
                  <a:gd name="T7" fmla="*/ 207 h 210"/>
                  <a:gd name="T8" fmla="*/ 27 w 181"/>
                  <a:gd name="T9" fmla="*/ 210 h 210"/>
                  <a:gd name="T10" fmla="*/ 0 w 181"/>
                  <a:gd name="T11" fmla="*/ 180 h 210"/>
                </a:gdLst>
                <a:ahLst/>
                <a:cxnLst>
                  <a:cxn ang="0">
                    <a:pos x="T0" y="T1"/>
                  </a:cxn>
                  <a:cxn ang="0">
                    <a:pos x="T2" y="T3"/>
                  </a:cxn>
                  <a:cxn ang="0">
                    <a:pos x="T4" y="T5"/>
                  </a:cxn>
                  <a:cxn ang="0">
                    <a:pos x="T6" y="T7"/>
                  </a:cxn>
                  <a:cxn ang="0">
                    <a:pos x="T8" y="T9"/>
                  </a:cxn>
                  <a:cxn ang="0">
                    <a:pos x="T10" y="T11"/>
                  </a:cxn>
                </a:cxnLst>
                <a:rect l="0" t="0" r="r" b="b"/>
                <a:pathLst>
                  <a:path w="181" h="210">
                    <a:moveTo>
                      <a:pt x="0" y="180"/>
                    </a:moveTo>
                    <a:lnTo>
                      <a:pt x="4" y="180"/>
                    </a:lnTo>
                    <a:lnTo>
                      <a:pt x="181" y="0"/>
                    </a:lnTo>
                    <a:lnTo>
                      <a:pt x="30" y="207"/>
                    </a:lnTo>
                    <a:lnTo>
                      <a:pt x="27" y="210"/>
                    </a:lnTo>
                    <a:lnTo>
                      <a:pt x="0" y="180"/>
                    </a:lnTo>
                    <a:close/>
                  </a:path>
                </a:pathLst>
              </a:custGeom>
              <a:solidFill>
                <a:srgbClr val="DD5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11"/>
              <p:cNvSpPr>
                <a:spLocks/>
              </p:cNvSpPr>
              <p:nvPr/>
            </p:nvSpPr>
            <p:spPr bwMode="auto">
              <a:xfrm>
                <a:off x="4151313" y="5262563"/>
                <a:ext cx="419100" cy="476250"/>
              </a:xfrm>
              <a:custGeom>
                <a:avLst/>
                <a:gdLst>
                  <a:gd name="T0" fmla="*/ 0 w 264"/>
                  <a:gd name="T1" fmla="*/ 260 h 300"/>
                  <a:gd name="T2" fmla="*/ 3 w 264"/>
                  <a:gd name="T3" fmla="*/ 260 h 300"/>
                  <a:gd name="T4" fmla="*/ 264 w 264"/>
                  <a:gd name="T5" fmla="*/ 0 h 300"/>
                  <a:gd name="T6" fmla="*/ 43 w 264"/>
                  <a:gd name="T7" fmla="*/ 300 h 300"/>
                  <a:gd name="T8" fmla="*/ 40 w 264"/>
                  <a:gd name="T9" fmla="*/ 300 h 300"/>
                  <a:gd name="T10" fmla="*/ 0 w 264"/>
                  <a:gd name="T11" fmla="*/ 260 h 300"/>
                </a:gdLst>
                <a:ahLst/>
                <a:cxnLst>
                  <a:cxn ang="0">
                    <a:pos x="T0" y="T1"/>
                  </a:cxn>
                  <a:cxn ang="0">
                    <a:pos x="T2" y="T3"/>
                  </a:cxn>
                  <a:cxn ang="0">
                    <a:pos x="T4" y="T5"/>
                  </a:cxn>
                  <a:cxn ang="0">
                    <a:pos x="T6" y="T7"/>
                  </a:cxn>
                  <a:cxn ang="0">
                    <a:pos x="T8" y="T9"/>
                  </a:cxn>
                  <a:cxn ang="0">
                    <a:pos x="T10" y="T11"/>
                  </a:cxn>
                </a:cxnLst>
                <a:rect l="0" t="0" r="r" b="b"/>
                <a:pathLst>
                  <a:path w="264" h="300">
                    <a:moveTo>
                      <a:pt x="0" y="260"/>
                    </a:moveTo>
                    <a:lnTo>
                      <a:pt x="3" y="260"/>
                    </a:lnTo>
                    <a:lnTo>
                      <a:pt x="264" y="0"/>
                    </a:lnTo>
                    <a:lnTo>
                      <a:pt x="43" y="300"/>
                    </a:lnTo>
                    <a:lnTo>
                      <a:pt x="40" y="300"/>
                    </a:lnTo>
                    <a:lnTo>
                      <a:pt x="0" y="260"/>
                    </a:lnTo>
                    <a:close/>
                  </a:path>
                </a:pathLst>
              </a:custGeom>
              <a:solidFill>
                <a:srgbClr val="DD5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12"/>
              <p:cNvSpPr>
                <a:spLocks/>
              </p:cNvSpPr>
              <p:nvPr/>
            </p:nvSpPr>
            <p:spPr bwMode="auto">
              <a:xfrm>
                <a:off x="4176713" y="5156200"/>
                <a:ext cx="223838" cy="265113"/>
              </a:xfrm>
              <a:custGeom>
                <a:avLst/>
                <a:gdLst>
                  <a:gd name="T0" fmla="*/ 0 w 141"/>
                  <a:gd name="T1" fmla="*/ 143 h 167"/>
                  <a:gd name="T2" fmla="*/ 0 w 141"/>
                  <a:gd name="T3" fmla="*/ 143 h 167"/>
                  <a:gd name="T4" fmla="*/ 141 w 141"/>
                  <a:gd name="T5" fmla="*/ 0 h 167"/>
                  <a:gd name="T6" fmla="*/ 20 w 141"/>
                  <a:gd name="T7" fmla="*/ 163 h 167"/>
                  <a:gd name="T8" fmla="*/ 20 w 141"/>
                  <a:gd name="T9" fmla="*/ 167 h 167"/>
                  <a:gd name="T10" fmla="*/ 0 w 141"/>
                  <a:gd name="T11" fmla="*/ 143 h 167"/>
                </a:gdLst>
                <a:ahLst/>
                <a:cxnLst>
                  <a:cxn ang="0">
                    <a:pos x="T0" y="T1"/>
                  </a:cxn>
                  <a:cxn ang="0">
                    <a:pos x="T2" y="T3"/>
                  </a:cxn>
                  <a:cxn ang="0">
                    <a:pos x="T4" y="T5"/>
                  </a:cxn>
                  <a:cxn ang="0">
                    <a:pos x="T6" y="T7"/>
                  </a:cxn>
                  <a:cxn ang="0">
                    <a:pos x="T8" y="T9"/>
                  </a:cxn>
                  <a:cxn ang="0">
                    <a:pos x="T10" y="T11"/>
                  </a:cxn>
                </a:cxnLst>
                <a:rect l="0" t="0" r="r" b="b"/>
                <a:pathLst>
                  <a:path w="141" h="167">
                    <a:moveTo>
                      <a:pt x="0" y="143"/>
                    </a:moveTo>
                    <a:lnTo>
                      <a:pt x="0" y="143"/>
                    </a:lnTo>
                    <a:lnTo>
                      <a:pt x="141" y="0"/>
                    </a:lnTo>
                    <a:lnTo>
                      <a:pt x="20" y="163"/>
                    </a:lnTo>
                    <a:lnTo>
                      <a:pt x="20" y="167"/>
                    </a:lnTo>
                    <a:lnTo>
                      <a:pt x="0" y="143"/>
                    </a:lnTo>
                    <a:close/>
                  </a:path>
                </a:pathLst>
              </a:custGeom>
              <a:solidFill>
                <a:srgbClr val="DD5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38132910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title"/>
          </p:nvPr>
        </p:nvSpPr>
        <p:spPr/>
        <p:txBody>
          <a:bodyPr/>
          <a:lstStyle/>
          <a:p>
            <a:r>
              <a:rPr lang="en-US" dirty="0"/>
              <a:t>Types of learning</a:t>
            </a:r>
            <a:endParaRPr lang="sk-SK" dirty="0"/>
          </a:p>
        </p:txBody>
      </p:sp>
      <p:sp>
        <p:nvSpPr>
          <p:cNvPr id="3" name="Zástupný objekt pre obsah 2"/>
          <p:cNvSpPr>
            <a:spLocks noGrp="1"/>
          </p:cNvSpPr>
          <p:nvPr>
            <p:ph idx="1"/>
          </p:nvPr>
        </p:nvSpPr>
        <p:spPr/>
        <p:txBody>
          <a:bodyPr/>
          <a:lstStyle/>
          <a:p>
            <a:r>
              <a:rPr lang="en-US" dirty="0"/>
              <a:t>Machine Learning is divided into several subfields, based on:</a:t>
            </a:r>
          </a:p>
          <a:p>
            <a:endParaRPr lang="en-US" dirty="0"/>
          </a:p>
          <a:p>
            <a:pPr lvl="1"/>
            <a:r>
              <a:rPr lang="en-US" b="1" dirty="0"/>
              <a:t>Learning: </a:t>
            </a:r>
            <a:r>
              <a:rPr lang="en-US" dirty="0"/>
              <a:t>supervised, unsupervised or something in between – reinforcement or semi-supervised</a:t>
            </a:r>
          </a:p>
          <a:p>
            <a:pPr lvl="1"/>
            <a:r>
              <a:rPr lang="en-US" b="1" dirty="0"/>
              <a:t>Learner: </a:t>
            </a:r>
            <a:r>
              <a:rPr lang="en-US" dirty="0"/>
              <a:t>actively asking for examples or passively getting them</a:t>
            </a:r>
          </a:p>
          <a:p>
            <a:pPr lvl="1"/>
            <a:r>
              <a:rPr lang="en-US" b="1" dirty="0"/>
              <a:t>Teacher: </a:t>
            </a:r>
            <a:r>
              <a:rPr lang="en-US" dirty="0"/>
              <a:t>random or adversarial</a:t>
            </a:r>
          </a:p>
          <a:p>
            <a:pPr lvl="1"/>
            <a:r>
              <a:rPr lang="en-US" b="1" dirty="0"/>
              <a:t>Processing: </a:t>
            </a:r>
            <a:r>
              <a:rPr lang="en-US" dirty="0"/>
              <a:t>online or offline/batch</a:t>
            </a:r>
            <a:endParaRPr lang="en-US" b="1" dirty="0"/>
          </a:p>
        </p:txBody>
      </p:sp>
      <p:sp>
        <p:nvSpPr>
          <p:cNvPr id="5" name="Zástupný objekt pre číslo snímky 4"/>
          <p:cNvSpPr>
            <a:spLocks noGrp="1"/>
          </p:cNvSpPr>
          <p:nvPr>
            <p:ph type="sldNum" sz="quarter" idx="12"/>
          </p:nvPr>
        </p:nvSpPr>
        <p:spPr/>
        <p:txBody>
          <a:bodyPr/>
          <a:lstStyle/>
          <a:p>
            <a:pPr defTabSz="457200"/>
            <a:fld id="{C014DD1E-5D91-48A3-AD6D-45FBA980D106}" type="slidenum">
              <a:rPr lang="sk-SK">
                <a:latin typeface="Calibri" panose="020F0502020204030204"/>
              </a:rPr>
              <a:pPr defTabSz="457200"/>
              <a:t>2</a:t>
            </a:fld>
            <a:endParaRPr lang="sk-SK">
              <a:latin typeface="Calibri" panose="020F0502020204030204"/>
            </a:endParaRPr>
          </a:p>
        </p:txBody>
      </p:sp>
    </p:spTree>
    <p:extLst>
      <p:ext uri="{BB962C8B-B14F-4D97-AF65-F5344CB8AC3E}">
        <p14:creationId xmlns:p14="http://schemas.microsoft.com/office/powerpoint/2010/main" val="3982102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Classification</a:t>
            </a:r>
          </a:p>
        </p:txBody>
      </p:sp>
      <p:pic>
        <p:nvPicPr>
          <p:cNvPr id="4" name="Picture 3" descr="ClassificImage.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41044" y="2125147"/>
            <a:ext cx="3365624" cy="3999078"/>
          </a:xfrm>
          <a:prstGeom prst="rect">
            <a:avLst/>
          </a:prstGeom>
        </p:spPr>
      </p:pic>
      <p:sp>
        <p:nvSpPr>
          <p:cNvPr id="9" name="Content Placeholder 2"/>
          <p:cNvSpPr txBox="1">
            <a:spLocks/>
          </p:cNvSpPr>
          <p:nvPr/>
        </p:nvSpPr>
        <p:spPr>
          <a:xfrm>
            <a:off x="379413" y="795564"/>
            <a:ext cx="9234487" cy="5290388"/>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Formally, given training set (</a:t>
            </a:r>
            <a:r>
              <a:rPr lang="en-US" dirty="0" err="1"/>
              <a:t>x</a:t>
            </a:r>
            <a:r>
              <a:rPr lang="en-US" baseline="-25000" dirty="0" err="1"/>
              <a:t>i,</a:t>
            </a:r>
            <a:r>
              <a:rPr lang="en-US" dirty="0" err="1"/>
              <a:t>y</a:t>
            </a:r>
            <a:r>
              <a:rPr lang="en-US" baseline="-25000" dirty="0" err="1"/>
              <a:t>i</a:t>
            </a:r>
            <a:r>
              <a:rPr lang="en-US" dirty="0"/>
              <a:t>) for </a:t>
            </a:r>
            <a:r>
              <a:rPr lang="en-US" dirty="0" err="1"/>
              <a:t>i</a:t>
            </a:r>
            <a:r>
              <a:rPr lang="en-US" dirty="0"/>
              <a:t>=1…n, we want to create a classification model f that can predict label y for a new x.  </a:t>
            </a:r>
          </a:p>
        </p:txBody>
      </p:sp>
      <p:cxnSp>
        <p:nvCxnSpPr>
          <p:cNvPr id="14" name="Straight Arrow Connector 13"/>
          <p:cNvCxnSpPr/>
          <p:nvPr/>
        </p:nvCxnSpPr>
        <p:spPr>
          <a:xfrm>
            <a:off x="6138333" y="6208892"/>
            <a:ext cx="5827889"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flipH="1" flipV="1">
            <a:off x="6124222" y="2088444"/>
            <a:ext cx="14111" cy="410633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6674556" y="6334780"/>
            <a:ext cx="912630" cy="523220"/>
          </a:xfrm>
          <a:prstGeom prst="rect">
            <a:avLst/>
          </a:prstGeom>
          <a:noFill/>
        </p:spPr>
        <p:txBody>
          <a:bodyPr wrap="none" rtlCol="0">
            <a:spAutoFit/>
          </a:bodyPr>
          <a:lstStyle/>
          <a:p>
            <a:r>
              <a:rPr lang="en-US" sz="2800" dirty="0"/>
              <a:t>1925</a:t>
            </a:r>
          </a:p>
        </p:txBody>
      </p:sp>
      <p:sp>
        <p:nvSpPr>
          <p:cNvPr id="19" name="TextBox 18"/>
          <p:cNvSpPr txBox="1"/>
          <p:nvPr/>
        </p:nvSpPr>
        <p:spPr>
          <a:xfrm>
            <a:off x="10735733" y="6334780"/>
            <a:ext cx="912630" cy="523220"/>
          </a:xfrm>
          <a:prstGeom prst="rect">
            <a:avLst/>
          </a:prstGeom>
          <a:noFill/>
        </p:spPr>
        <p:txBody>
          <a:bodyPr wrap="none" rtlCol="0">
            <a:spAutoFit/>
          </a:bodyPr>
          <a:lstStyle/>
          <a:p>
            <a:r>
              <a:rPr lang="en-US" sz="2800" dirty="0"/>
              <a:t>2015</a:t>
            </a:r>
          </a:p>
        </p:txBody>
      </p:sp>
      <p:sp>
        <p:nvSpPr>
          <p:cNvPr id="20" name="TextBox 19"/>
          <p:cNvSpPr txBox="1"/>
          <p:nvPr/>
        </p:nvSpPr>
        <p:spPr>
          <a:xfrm>
            <a:off x="8153400" y="6306558"/>
            <a:ext cx="1987568" cy="523220"/>
          </a:xfrm>
          <a:prstGeom prst="rect">
            <a:avLst/>
          </a:prstGeom>
          <a:noFill/>
        </p:spPr>
        <p:txBody>
          <a:bodyPr wrap="none" rtlCol="0">
            <a:spAutoFit/>
          </a:bodyPr>
          <a:lstStyle/>
          <a:p>
            <a:r>
              <a:rPr lang="en-US" sz="2800" dirty="0"/>
              <a:t>Oldest cable</a:t>
            </a:r>
          </a:p>
        </p:txBody>
      </p:sp>
      <p:sp>
        <p:nvSpPr>
          <p:cNvPr id="21" name="TextBox 20"/>
          <p:cNvSpPr txBox="1"/>
          <p:nvPr/>
        </p:nvSpPr>
        <p:spPr>
          <a:xfrm rot="16200000">
            <a:off x="4556477" y="4088292"/>
            <a:ext cx="2628218" cy="523220"/>
          </a:xfrm>
          <a:prstGeom prst="rect">
            <a:avLst/>
          </a:prstGeom>
          <a:noFill/>
        </p:spPr>
        <p:txBody>
          <a:bodyPr wrap="none" rtlCol="0">
            <a:spAutoFit/>
          </a:bodyPr>
          <a:lstStyle/>
          <a:p>
            <a:r>
              <a:rPr lang="en-US" sz="2800" dirty="0"/>
              <a:t> Events Last Year</a:t>
            </a:r>
          </a:p>
        </p:txBody>
      </p:sp>
      <p:sp>
        <p:nvSpPr>
          <p:cNvPr id="22" name="TextBox 21"/>
          <p:cNvSpPr txBox="1"/>
          <p:nvPr/>
        </p:nvSpPr>
        <p:spPr>
          <a:xfrm>
            <a:off x="5712178" y="5739290"/>
            <a:ext cx="366657" cy="523220"/>
          </a:xfrm>
          <a:prstGeom prst="rect">
            <a:avLst/>
          </a:prstGeom>
          <a:noFill/>
        </p:spPr>
        <p:txBody>
          <a:bodyPr wrap="none" rtlCol="0">
            <a:spAutoFit/>
          </a:bodyPr>
          <a:lstStyle/>
          <a:p>
            <a:r>
              <a:rPr lang="en-US" sz="2800" dirty="0"/>
              <a:t>0</a:t>
            </a:r>
          </a:p>
        </p:txBody>
      </p:sp>
      <p:sp>
        <p:nvSpPr>
          <p:cNvPr id="23" name="TextBox 22"/>
          <p:cNvSpPr txBox="1"/>
          <p:nvPr/>
        </p:nvSpPr>
        <p:spPr>
          <a:xfrm>
            <a:off x="5568246" y="1982913"/>
            <a:ext cx="548648" cy="523220"/>
          </a:xfrm>
          <a:prstGeom prst="rect">
            <a:avLst/>
          </a:prstGeom>
          <a:noFill/>
        </p:spPr>
        <p:txBody>
          <a:bodyPr wrap="none" rtlCol="0">
            <a:spAutoFit/>
          </a:bodyPr>
          <a:lstStyle/>
          <a:p>
            <a:r>
              <a:rPr lang="en-US" sz="2800" dirty="0"/>
              <a:t>20</a:t>
            </a:r>
          </a:p>
        </p:txBody>
      </p:sp>
      <p:sp>
        <p:nvSpPr>
          <p:cNvPr id="3" name="TextBox 2"/>
          <p:cNvSpPr txBox="1"/>
          <p:nvPr/>
        </p:nvSpPr>
        <p:spPr>
          <a:xfrm>
            <a:off x="10018889" y="2539999"/>
            <a:ext cx="727032" cy="369332"/>
          </a:xfrm>
          <a:prstGeom prst="rect">
            <a:avLst/>
          </a:prstGeom>
          <a:noFill/>
        </p:spPr>
        <p:txBody>
          <a:bodyPr wrap="none" rtlCol="0">
            <a:spAutoFit/>
          </a:bodyPr>
          <a:lstStyle/>
          <a:p>
            <a:r>
              <a:rPr lang="en-US" dirty="0"/>
              <a:t>f(x)=0</a:t>
            </a:r>
          </a:p>
        </p:txBody>
      </p:sp>
      <p:sp>
        <p:nvSpPr>
          <p:cNvPr id="25" name="TextBox 24"/>
          <p:cNvSpPr txBox="1"/>
          <p:nvPr/>
        </p:nvSpPr>
        <p:spPr>
          <a:xfrm>
            <a:off x="10975623" y="2438399"/>
            <a:ext cx="727032" cy="369332"/>
          </a:xfrm>
          <a:prstGeom prst="rect">
            <a:avLst/>
          </a:prstGeom>
          <a:noFill/>
        </p:spPr>
        <p:txBody>
          <a:bodyPr wrap="none" rtlCol="0">
            <a:spAutoFit/>
          </a:bodyPr>
          <a:lstStyle/>
          <a:p>
            <a:r>
              <a:rPr lang="en-US" dirty="0"/>
              <a:t>f(x)&lt;0</a:t>
            </a:r>
          </a:p>
        </p:txBody>
      </p:sp>
      <p:sp>
        <p:nvSpPr>
          <p:cNvPr id="26" name="TextBox 25"/>
          <p:cNvSpPr txBox="1"/>
          <p:nvPr/>
        </p:nvSpPr>
        <p:spPr>
          <a:xfrm>
            <a:off x="8997246" y="2040465"/>
            <a:ext cx="727032" cy="369332"/>
          </a:xfrm>
          <a:prstGeom prst="rect">
            <a:avLst/>
          </a:prstGeom>
          <a:noFill/>
        </p:spPr>
        <p:txBody>
          <a:bodyPr wrap="none" rtlCol="0">
            <a:spAutoFit/>
          </a:bodyPr>
          <a:lstStyle/>
          <a:p>
            <a:r>
              <a:rPr lang="en-US" dirty="0"/>
              <a:t>f(x)&gt;0</a:t>
            </a:r>
          </a:p>
        </p:txBody>
      </p:sp>
      <p:sp>
        <p:nvSpPr>
          <p:cNvPr id="8" name="TextBox 7"/>
          <p:cNvSpPr txBox="1"/>
          <p:nvPr/>
        </p:nvSpPr>
        <p:spPr>
          <a:xfrm>
            <a:off x="143933" y="2964892"/>
            <a:ext cx="5622565" cy="754053"/>
          </a:xfrm>
          <a:prstGeom prst="rect">
            <a:avLst/>
          </a:prstGeom>
          <a:noFill/>
        </p:spPr>
        <p:txBody>
          <a:bodyPr wrap="none" rtlCol="0">
            <a:spAutoFit/>
          </a:bodyPr>
          <a:lstStyle/>
          <a:p>
            <a:endParaRPr lang="en-US" sz="2000" dirty="0"/>
          </a:p>
          <a:p>
            <a:r>
              <a:rPr lang="en-US" sz="2300" dirty="0"/>
              <a:t>f(x) = function(Events Last Year, Oldest Cable)</a:t>
            </a:r>
            <a:r>
              <a:rPr lang="en-US" sz="2000" dirty="0"/>
              <a:t> </a:t>
            </a:r>
          </a:p>
        </p:txBody>
      </p:sp>
      <p:grpSp>
        <p:nvGrpSpPr>
          <p:cNvPr id="28" name="Group 27"/>
          <p:cNvGrpSpPr/>
          <p:nvPr/>
        </p:nvGrpSpPr>
        <p:grpSpPr>
          <a:xfrm>
            <a:off x="9468464" y="5082020"/>
            <a:ext cx="2179898" cy="1000985"/>
            <a:chOff x="429591" y="3754904"/>
            <a:chExt cx="1787585" cy="820839"/>
          </a:xfrm>
        </p:grpSpPr>
        <p:sp>
          <p:nvSpPr>
            <p:cNvPr id="29" name="Trapezoid 28"/>
            <p:cNvSpPr/>
            <p:nvPr/>
          </p:nvSpPr>
          <p:spPr>
            <a:xfrm>
              <a:off x="429591" y="3754904"/>
              <a:ext cx="1787585" cy="820839"/>
            </a:xfrm>
            <a:prstGeom prst="trapezoid">
              <a:avLst/>
            </a:prstGeom>
            <a:solidFill>
              <a:schemeClr val="bg1">
                <a:lumMod val="75000"/>
              </a:schemeClr>
            </a:soli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lowchart: Summing Junction 29"/>
            <p:cNvSpPr/>
            <p:nvPr/>
          </p:nvSpPr>
          <p:spPr>
            <a:xfrm>
              <a:off x="852691" y="3920387"/>
              <a:ext cx="951929" cy="442451"/>
            </a:xfrm>
            <a:prstGeom prst="flowChartSummingJunction">
              <a:avLst/>
            </a:prstGeom>
            <a:solidFill>
              <a:schemeClr val="bg1">
                <a:lumMod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1" name="Group 30"/>
          <p:cNvGrpSpPr/>
          <p:nvPr/>
        </p:nvGrpSpPr>
        <p:grpSpPr>
          <a:xfrm>
            <a:off x="6365729" y="1639362"/>
            <a:ext cx="2179898" cy="1777134"/>
            <a:chOff x="6437285" y="1541861"/>
            <a:chExt cx="2179898" cy="1777134"/>
          </a:xfrm>
        </p:grpSpPr>
        <p:sp>
          <p:nvSpPr>
            <p:cNvPr id="32" name="Trapezoid 31"/>
            <p:cNvSpPr/>
            <p:nvPr/>
          </p:nvSpPr>
          <p:spPr>
            <a:xfrm>
              <a:off x="6437285" y="2224058"/>
              <a:ext cx="2179898" cy="1000985"/>
            </a:xfrm>
            <a:prstGeom prst="trapezoid">
              <a:avLst/>
            </a:prstGeom>
            <a:solidFill>
              <a:schemeClr val="bg1">
                <a:lumMod val="75000"/>
              </a:schemeClr>
            </a:soli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p:cNvSpPr/>
            <p:nvPr/>
          </p:nvSpPr>
          <p:spPr>
            <a:xfrm>
              <a:off x="6924580" y="2444283"/>
              <a:ext cx="1155736" cy="542501"/>
            </a:xfrm>
            <a:prstGeom prst="ellipse">
              <a:avLst/>
            </a:prstGeom>
            <a:gradFill flip="none" rotWithShape="1">
              <a:gsLst>
                <a:gs pos="0">
                  <a:schemeClr val="tx1">
                    <a:lumMod val="95000"/>
                    <a:lumOff val="5000"/>
                  </a:schemeClr>
                </a:gs>
                <a:gs pos="50000">
                  <a:schemeClr val="tx1">
                    <a:lumMod val="65000"/>
                    <a:lumOff val="35000"/>
                  </a:schemeClr>
                </a:gs>
                <a:gs pos="100000">
                  <a:schemeClr val="bg1">
                    <a:lumMod val="50000"/>
                  </a:schemeClr>
                </a:gs>
              </a:gsLst>
              <a:lin ang="162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4" name="Group 33"/>
            <p:cNvGrpSpPr/>
            <p:nvPr/>
          </p:nvGrpSpPr>
          <p:grpSpPr>
            <a:xfrm>
              <a:off x="6680889" y="1541861"/>
              <a:ext cx="1692689" cy="1777134"/>
              <a:chOff x="3399175" y="4696691"/>
              <a:chExt cx="1692689" cy="1777134"/>
            </a:xfrm>
          </p:grpSpPr>
          <p:sp>
            <p:nvSpPr>
              <p:cNvPr id="35" name="Oval 5"/>
              <p:cNvSpPr>
                <a:spLocks noChangeArrowheads="1"/>
              </p:cNvSpPr>
              <p:nvPr/>
            </p:nvSpPr>
            <p:spPr bwMode="auto">
              <a:xfrm>
                <a:off x="3399175" y="4696691"/>
                <a:ext cx="1692689" cy="1777134"/>
              </a:xfrm>
              <a:prstGeom prst="ellipse">
                <a:avLst/>
              </a:prstGeom>
              <a:solidFill>
                <a:srgbClr val="FF8C00"/>
              </a:solidFill>
              <a:ln>
                <a:noFill/>
              </a:ln>
              <a:effectLst>
                <a:softEdge rad="317500"/>
              </a:effectLst>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7"/>
              <p:cNvSpPr>
                <a:spLocks/>
              </p:cNvSpPr>
              <p:nvPr/>
            </p:nvSpPr>
            <p:spPr bwMode="auto">
              <a:xfrm>
                <a:off x="3902076" y="5684838"/>
                <a:ext cx="285750" cy="333375"/>
              </a:xfrm>
              <a:custGeom>
                <a:avLst/>
                <a:gdLst>
                  <a:gd name="T0" fmla="*/ 180 w 180"/>
                  <a:gd name="T1" fmla="*/ 180 h 210"/>
                  <a:gd name="T2" fmla="*/ 180 w 180"/>
                  <a:gd name="T3" fmla="*/ 180 h 210"/>
                  <a:gd name="T4" fmla="*/ 0 w 180"/>
                  <a:gd name="T5" fmla="*/ 0 h 210"/>
                  <a:gd name="T6" fmla="*/ 153 w 180"/>
                  <a:gd name="T7" fmla="*/ 207 h 210"/>
                  <a:gd name="T8" fmla="*/ 153 w 180"/>
                  <a:gd name="T9" fmla="*/ 210 h 210"/>
                  <a:gd name="T10" fmla="*/ 180 w 180"/>
                  <a:gd name="T11" fmla="*/ 180 h 210"/>
                </a:gdLst>
                <a:ahLst/>
                <a:cxnLst>
                  <a:cxn ang="0">
                    <a:pos x="T0" y="T1"/>
                  </a:cxn>
                  <a:cxn ang="0">
                    <a:pos x="T2" y="T3"/>
                  </a:cxn>
                  <a:cxn ang="0">
                    <a:pos x="T4" y="T5"/>
                  </a:cxn>
                  <a:cxn ang="0">
                    <a:pos x="T6" y="T7"/>
                  </a:cxn>
                  <a:cxn ang="0">
                    <a:pos x="T8" y="T9"/>
                  </a:cxn>
                  <a:cxn ang="0">
                    <a:pos x="T10" y="T11"/>
                  </a:cxn>
                </a:cxnLst>
                <a:rect l="0" t="0" r="r" b="b"/>
                <a:pathLst>
                  <a:path w="180" h="210">
                    <a:moveTo>
                      <a:pt x="180" y="180"/>
                    </a:moveTo>
                    <a:lnTo>
                      <a:pt x="180" y="180"/>
                    </a:lnTo>
                    <a:lnTo>
                      <a:pt x="0" y="0"/>
                    </a:lnTo>
                    <a:lnTo>
                      <a:pt x="153" y="207"/>
                    </a:lnTo>
                    <a:lnTo>
                      <a:pt x="153" y="210"/>
                    </a:lnTo>
                    <a:lnTo>
                      <a:pt x="180" y="180"/>
                    </a:lnTo>
                    <a:close/>
                  </a:path>
                </a:pathLst>
              </a:custGeom>
              <a:solidFill>
                <a:srgbClr val="DD5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8"/>
              <p:cNvSpPr>
                <a:spLocks/>
              </p:cNvSpPr>
              <p:nvPr/>
            </p:nvSpPr>
            <p:spPr bwMode="auto">
              <a:xfrm>
                <a:off x="3816351" y="5262563"/>
                <a:ext cx="414338" cy="476250"/>
              </a:xfrm>
              <a:custGeom>
                <a:avLst/>
                <a:gdLst>
                  <a:gd name="T0" fmla="*/ 261 w 261"/>
                  <a:gd name="T1" fmla="*/ 260 h 300"/>
                  <a:gd name="T2" fmla="*/ 261 w 261"/>
                  <a:gd name="T3" fmla="*/ 260 h 300"/>
                  <a:gd name="T4" fmla="*/ 0 w 261"/>
                  <a:gd name="T5" fmla="*/ 0 h 300"/>
                  <a:gd name="T6" fmla="*/ 221 w 261"/>
                  <a:gd name="T7" fmla="*/ 300 h 300"/>
                  <a:gd name="T8" fmla="*/ 221 w 261"/>
                  <a:gd name="T9" fmla="*/ 300 h 300"/>
                  <a:gd name="T10" fmla="*/ 261 w 261"/>
                  <a:gd name="T11" fmla="*/ 260 h 300"/>
                </a:gdLst>
                <a:ahLst/>
                <a:cxnLst>
                  <a:cxn ang="0">
                    <a:pos x="T0" y="T1"/>
                  </a:cxn>
                  <a:cxn ang="0">
                    <a:pos x="T2" y="T3"/>
                  </a:cxn>
                  <a:cxn ang="0">
                    <a:pos x="T4" y="T5"/>
                  </a:cxn>
                  <a:cxn ang="0">
                    <a:pos x="T6" y="T7"/>
                  </a:cxn>
                  <a:cxn ang="0">
                    <a:pos x="T8" y="T9"/>
                  </a:cxn>
                  <a:cxn ang="0">
                    <a:pos x="T10" y="T11"/>
                  </a:cxn>
                </a:cxnLst>
                <a:rect l="0" t="0" r="r" b="b"/>
                <a:pathLst>
                  <a:path w="261" h="300">
                    <a:moveTo>
                      <a:pt x="261" y="260"/>
                    </a:moveTo>
                    <a:lnTo>
                      <a:pt x="261" y="260"/>
                    </a:lnTo>
                    <a:lnTo>
                      <a:pt x="0" y="0"/>
                    </a:lnTo>
                    <a:lnTo>
                      <a:pt x="221" y="300"/>
                    </a:lnTo>
                    <a:lnTo>
                      <a:pt x="221" y="300"/>
                    </a:lnTo>
                    <a:lnTo>
                      <a:pt x="261" y="260"/>
                    </a:lnTo>
                    <a:close/>
                  </a:path>
                </a:pathLst>
              </a:custGeom>
              <a:solidFill>
                <a:srgbClr val="DD5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9"/>
              <p:cNvSpPr>
                <a:spLocks/>
              </p:cNvSpPr>
              <p:nvPr/>
            </p:nvSpPr>
            <p:spPr bwMode="auto">
              <a:xfrm>
                <a:off x="3981451" y="5156200"/>
                <a:ext cx="227013" cy="265113"/>
              </a:xfrm>
              <a:custGeom>
                <a:avLst/>
                <a:gdLst>
                  <a:gd name="T0" fmla="*/ 143 w 143"/>
                  <a:gd name="T1" fmla="*/ 143 h 167"/>
                  <a:gd name="T2" fmla="*/ 143 w 143"/>
                  <a:gd name="T3" fmla="*/ 143 h 167"/>
                  <a:gd name="T4" fmla="*/ 0 w 143"/>
                  <a:gd name="T5" fmla="*/ 0 h 167"/>
                  <a:gd name="T6" fmla="*/ 120 w 143"/>
                  <a:gd name="T7" fmla="*/ 163 h 167"/>
                  <a:gd name="T8" fmla="*/ 120 w 143"/>
                  <a:gd name="T9" fmla="*/ 167 h 167"/>
                  <a:gd name="T10" fmla="*/ 143 w 143"/>
                  <a:gd name="T11" fmla="*/ 143 h 167"/>
                </a:gdLst>
                <a:ahLst/>
                <a:cxnLst>
                  <a:cxn ang="0">
                    <a:pos x="T0" y="T1"/>
                  </a:cxn>
                  <a:cxn ang="0">
                    <a:pos x="T2" y="T3"/>
                  </a:cxn>
                  <a:cxn ang="0">
                    <a:pos x="T4" y="T5"/>
                  </a:cxn>
                  <a:cxn ang="0">
                    <a:pos x="T6" y="T7"/>
                  </a:cxn>
                  <a:cxn ang="0">
                    <a:pos x="T8" y="T9"/>
                  </a:cxn>
                  <a:cxn ang="0">
                    <a:pos x="T10" y="T11"/>
                  </a:cxn>
                </a:cxnLst>
                <a:rect l="0" t="0" r="r" b="b"/>
                <a:pathLst>
                  <a:path w="143" h="167">
                    <a:moveTo>
                      <a:pt x="143" y="143"/>
                    </a:moveTo>
                    <a:lnTo>
                      <a:pt x="143" y="143"/>
                    </a:lnTo>
                    <a:lnTo>
                      <a:pt x="0" y="0"/>
                    </a:lnTo>
                    <a:lnTo>
                      <a:pt x="120" y="163"/>
                    </a:lnTo>
                    <a:lnTo>
                      <a:pt x="120" y="167"/>
                    </a:lnTo>
                    <a:lnTo>
                      <a:pt x="143" y="143"/>
                    </a:lnTo>
                    <a:close/>
                  </a:path>
                </a:pathLst>
              </a:custGeom>
              <a:solidFill>
                <a:srgbClr val="DD5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10"/>
              <p:cNvSpPr>
                <a:spLocks/>
              </p:cNvSpPr>
              <p:nvPr/>
            </p:nvSpPr>
            <p:spPr bwMode="auto">
              <a:xfrm>
                <a:off x="4192588" y="5684838"/>
                <a:ext cx="287338" cy="333375"/>
              </a:xfrm>
              <a:custGeom>
                <a:avLst/>
                <a:gdLst>
                  <a:gd name="T0" fmla="*/ 0 w 181"/>
                  <a:gd name="T1" fmla="*/ 180 h 210"/>
                  <a:gd name="T2" fmla="*/ 4 w 181"/>
                  <a:gd name="T3" fmla="*/ 180 h 210"/>
                  <a:gd name="T4" fmla="*/ 181 w 181"/>
                  <a:gd name="T5" fmla="*/ 0 h 210"/>
                  <a:gd name="T6" fmla="*/ 30 w 181"/>
                  <a:gd name="T7" fmla="*/ 207 h 210"/>
                  <a:gd name="T8" fmla="*/ 27 w 181"/>
                  <a:gd name="T9" fmla="*/ 210 h 210"/>
                  <a:gd name="T10" fmla="*/ 0 w 181"/>
                  <a:gd name="T11" fmla="*/ 180 h 210"/>
                </a:gdLst>
                <a:ahLst/>
                <a:cxnLst>
                  <a:cxn ang="0">
                    <a:pos x="T0" y="T1"/>
                  </a:cxn>
                  <a:cxn ang="0">
                    <a:pos x="T2" y="T3"/>
                  </a:cxn>
                  <a:cxn ang="0">
                    <a:pos x="T4" y="T5"/>
                  </a:cxn>
                  <a:cxn ang="0">
                    <a:pos x="T6" y="T7"/>
                  </a:cxn>
                  <a:cxn ang="0">
                    <a:pos x="T8" y="T9"/>
                  </a:cxn>
                  <a:cxn ang="0">
                    <a:pos x="T10" y="T11"/>
                  </a:cxn>
                </a:cxnLst>
                <a:rect l="0" t="0" r="r" b="b"/>
                <a:pathLst>
                  <a:path w="181" h="210">
                    <a:moveTo>
                      <a:pt x="0" y="180"/>
                    </a:moveTo>
                    <a:lnTo>
                      <a:pt x="4" y="180"/>
                    </a:lnTo>
                    <a:lnTo>
                      <a:pt x="181" y="0"/>
                    </a:lnTo>
                    <a:lnTo>
                      <a:pt x="30" y="207"/>
                    </a:lnTo>
                    <a:lnTo>
                      <a:pt x="27" y="210"/>
                    </a:lnTo>
                    <a:lnTo>
                      <a:pt x="0" y="180"/>
                    </a:lnTo>
                    <a:close/>
                  </a:path>
                </a:pathLst>
              </a:custGeom>
              <a:solidFill>
                <a:srgbClr val="DD5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11"/>
              <p:cNvSpPr>
                <a:spLocks/>
              </p:cNvSpPr>
              <p:nvPr/>
            </p:nvSpPr>
            <p:spPr bwMode="auto">
              <a:xfrm>
                <a:off x="4151313" y="5262563"/>
                <a:ext cx="419100" cy="476250"/>
              </a:xfrm>
              <a:custGeom>
                <a:avLst/>
                <a:gdLst>
                  <a:gd name="T0" fmla="*/ 0 w 264"/>
                  <a:gd name="T1" fmla="*/ 260 h 300"/>
                  <a:gd name="T2" fmla="*/ 3 w 264"/>
                  <a:gd name="T3" fmla="*/ 260 h 300"/>
                  <a:gd name="T4" fmla="*/ 264 w 264"/>
                  <a:gd name="T5" fmla="*/ 0 h 300"/>
                  <a:gd name="T6" fmla="*/ 43 w 264"/>
                  <a:gd name="T7" fmla="*/ 300 h 300"/>
                  <a:gd name="T8" fmla="*/ 40 w 264"/>
                  <a:gd name="T9" fmla="*/ 300 h 300"/>
                  <a:gd name="T10" fmla="*/ 0 w 264"/>
                  <a:gd name="T11" fmla="*/ 260 h 300"/>
                </a:gdLst>
                <a:ahLst/>
                <a:cxnLst>
                  <a:cxn ang="0">
                    <a:pos x="T0" y="T1"/>
                  </a:cxn>
                  <a:cxn ang="0">
                    <a:pos x="T2" y="T3"/>
                  </a:cxn>
                  <a:cxn ang="0">
                    <a:pos x="T4" y="T5"/>
                  </a:cxn>
                  <a:cxn ang="0">
                    <a:pos x="T6" y="T7"/>
                  </a:cxn>
                  <a:cxn ang="0">
                    <a:pos x="T8" y="T9"/>
                  </a:cxn>
                  <a:cxn ang="0">
                    <a:pos x="T10" y="T11"/>
                  </a:cxn>
                </a:cxnLst>
                <a:rect l="0" t="0" r="r" b="b"/>
                <a:pathLst>
                  <a:path w="264" h="300">
                    <a:moveTo>
                      <a:pt x="0" y="260"/>
                    </a:moveTo>
                    <a:lnTo>
                      <a:pt x="3" y="260"/>
                    </a:lnTo>
                    <a:lnTo>
                      <a:pt x="264" y="0"/>
                    </a:lnTo>
                    <a:lnTo>
                      <a:pt x="43" y="300"/>
                    </a:lnTo>
                    <a:lnTo>
                      <a:pt x="40" y="300"/>
                    </a:lnTo>
                    <a:lnTo>
                      <a:pt x="0" y="260"/>
                    </a:lnTo>
                    <a:close/>
                  </a:path>
                </a:pathLst>
              </a:custGeom>
              <a:solidFill>
                <a:srgbClr val="DD5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12"/>
              <p:cNvSpPr>
                <a:spLocks/>
              </p:cNvSpPr>
              <p:nvPr/>
            </p:nvSpPr>
            <p:spPr bwMode="auto">
              <a:xfrm>
                <a:off x="4176713" y="5156200"/>
                <a:ext cx="223838" cy="265113"/>
              </a:xfrm>
              <a:custGeom>
                <a:avLst/>
                <a:gdLst>
                  <a:gd name="T0" fmla="*/ 0 w 141"/>
                  <a:gd name="T1" fmla="*/ 143 h 167"/>
                  <a:gd name="T2" fmla="*/ 0 w 141"/>
                  <a:gd name="T3" fmla="*/ 143 h 167"/>
                  <a:gd name="T4" fmla="*/ 141 w 141"/>
                  <a:gd name="T5" fmla="*/ 0 h 167"/>
                  <a:gd name="T6" fmla="*/ 20 w 141"/>
                  <a:gd name="T7" fmla="*/ 163 h 167"/>
                  <a:gd name="T8" fmla="*/ 20 w 141"/>
                  <a:gd name="T9" fmla="*/ 167 h 167"/>
                  <a:gd name="T10" fmla="*/ 0 w 141"/>
                  <a:gd name="T11" fmla="*/ 143 h 167"/>
                </a:gdLst>
                <a:ahLst/>
                <a:cxnLst>
                  <a:cxn ang="0">
                    <a:pos x="T0" y="T1"/>
                  </a:cxn>
                  <a:cxn ang="0">
                    <a:pos x="T2" y="T3"/>
                  </a:cxn>
                  <a:cxn ang="0">
                    <a:pos x="T4" y="T5"/>
                  </a:cxn>
                  <a:cxn ang="0">
                    <a:pos x="T6" y="T7"/>
                  </a:cxn>
                  <a:cxn ang="0">
                    <a:pos x="T8" y="T9"/>
                  </a:cxn>
                  <a:cxn ang="0">
                    <a:pos x="T10" y="T11"/>
                  </a:cxn>
                </a:cxnLst>
                <a:rect l="0" t="0" r="r" b="b"/>
                <a:pathLst>
                  <a:path w="141" h="167">
                    <a:moveTo>
                      <a:pt x="0" y="143"/>
                    </a:moveTo>
                    <a:lnTo>
                      <a:pt x="0" y="143"/>
                    </a:lnTo>
                    <a:lnTo>
                      <a:pt x="141" y="0"/>
                    </a:lnTo>
                    <a:lnTo>
                      <a:pt x="20" y="163"/>
                    </a:lnTo>
                    <a:lnTo>
                      <a:pt x="20" y="167"/>
                    </a:lnTo>
                    <a:lnTo>
                      <a:pt x="0" y="143"/>
                    </a:lnTo>
                    <a:close/>
                  </a:path>
                </a:pathLst>
              </a:custGeom>
              <a:solidFill>
                <a:srgbClr val="DD5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25657574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Classification</a:t>
            </a:r>
          </a:p>
        </p:txBody>
      </p:sp>
      <p:pic>
        <p:nvPicPr>
          <p:cNvPr id="4" name="Picture 3" descr="ClassificImage.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91155" y="2590811"/>
            <a:ext cx="3365624" cy="3999078"/>
          </a:xfrm>
          <a:prstGeom prst="rect">
            <a:avLst/>
          </a:prstGeom>
        </p:spPr>
      </p:pic>
      <p:sp>
        <p:nvSpPr>
          <p:cNvPr id="9" name="Content Placeholder 2"/>
          <p:cNvSpPr txBox="1">
            <a:spLocks/>
          </p:cNvSpPr>
          <p:nvPr/>
        </p:nvSpPr>
        <p:spPr>
          <a:xfrm>
            <a:off x="379413" y="795564"/>
            <a:ext cx="9615487" cy="5290388"/>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Formally, given training set (</a:t>
            </a:r>
            <a:r>
              <a:rPr lang="en-US" dirty="0" err="1"/>
              <a:t>x</a:t>
            </a:r>
            <a:r>
              <a:rPr lang="en-US" baseline="-25000" dirty="0" err="1"/>
              <a:t>i,</a:t>
            </a:r>
            <a:r>
              <a:rPr lang="en-US" dirty="0" err="1"/>
              <a:t>y</a:t>
            </a:r>
            <a:r>
              <a:rPr lang="en-US" baseline="-25000" dirty="0" err="1"/>
              <a:t>i</a:t>
            </a:r>
            <a:r>
              <a:rPr lang="en-US" dirty="0"/>
              <a:t>) for </a:t>
            </a:r>
            <a:r>
              <a:rPr lang="en-US" dirty="0" err="1"/>
              <a:t>i</a:t>
            </a:r>
            <a:r>
              <a:rPr lang="en-US" dirty="0"/>
              <a:t>=1…n, we want to create a classification model f that can predict label y for a new x.  </a:t>
            </a:r>
          </a:p>
        </p:txBody>
      </p:sp>
      <p:sp>
        <p:nvSpPr>
          <p:cNvPr id="3" name="Rectangle 2"/>
          <p:cNvSpPr/>
          <p:nvPr/>
        </p:nvSpPr>
        <p:spPr>
          <a:xfrm>
            <a:off x="3591155" y="2801948"/>
            <a:ext cx="676045" cy="82600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p:cNvGrpSpPr/>
          <p:nvPr/>
        </p:nvGrpSpPr>
        <p:grpSpPr>
          <a:xfrm>
            <a:off x="3513252" y="2631149"/>
            <a:ext cx="831850" cy="1293523"/>
            <a:chOff x="4498975" y="3759200"/>
            <a:chExt cx="831850" cy="1293523"/>
          </a:xfrm>
        </p:grpSpPr>
        <p:sp>
          <p:nvSpPr>
            <p:cNvPr id="10" name="Rectangle 18"/>
            <p:cNvSpPr>
              <a:spLocks noChangeArrowheads="1"/>
            </p:cNvSpPr>
            <p:nvPr/>
          </p:nvSpPr>
          <p:spPr bwMode="auto">
            <a:xfrm>
              <a:off x="5021265" y="4172410"/>
              <a:ext cx="95250" cy="266700"/>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16"/>
            <p:cNvSpPr>
              <a:spLocks/>
            </p:cNvSpPr>
            <p:nvPr/>
          </p:nvSpPr>
          <p:spPr bwMode="auto">
            <a:xfrm>
              <a:off x="4751388" y="4514850"/>
              <a:ext cx="330200" cy="57150"/>
            </a:xfrm>
            <a:custGeom>
              <a:avLst/>
              <a:gdLst>
                <a:gd name="T0" fmla="*/ 116 w 116"/>
                <a:gd name="T1" fmla="*/ 10 h 20"/>
                <a:gd name="T2" fmla="*/ 105 w 116"/>
                <a:gd name="T3" fmla="*/ 20 h 20"/>
                <a:gd name="T4" fmla="*/ 10 w 116"/>
                <a:gd name="T5" fmla="*/ 20 h 20"/>
                <a:gd name="T6" fmla="*/ 0 w 116"/>
                <a:gd name="T7" fmla="*/ 10 h 20"/>
                <a:gd name="T8" fmla="*/ 0 w 116"/>
                <a:gd name="T9" fmla="*/ 10 h 20"/>
                <a:gd name="T10" fmla="*/ 10 w 116"/>
                <a:gd name="T11" fmla="*/ 0 h 20"/>
                <a:gd name="T12" fmla="*/ 105 w 116"/>
                <a:gd name="T13" fmla="*/ 0 h 20"/>
                <a:gd name="T14" fmla="*/ 116 w 116"/>
                <a:gd name="T15" fmla="*/ 1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6" h="20">
                  <a:moveTo>
                    <a:pt x="116" y="10"/>
                  </a:moveTo>
                  <a:cubicBezTo>
                    <a:pt x="116" y="15"/>
                    <a:pt x="111" y="20"/>
                    <a:pt x="105" y="20"/>
                  </a:cubicBezTo>
                  <a:cubicBezTo>
                    <a:pt x="10" y="20"/>
                    <a:pt x="10" y="20"/>
                    <a:pt x="10" y="20"/>
                  </a:cubicBezTo>
                  <a:cubicBezTo>
                    <a:pt x="4" y="20"/>
                    <a:pt x="0" y="15"/>
                    <a:pt x="0" y="10"/>
                  </a:cubicBezTo>
                  <a:cubicBezTo>
                    <a:pt x="0" y="10"/>
                    <a:pt x="0" y="10"/>
                    <a:pt x="0" y="10"/>
                  </a:cubicBezTo>
                  <a:cubicBezTo>
                    <a:pt x="0" y="4"/>
                    <a:pt x="4" y="0"/>
                    <a:pt x="10" y="0"/>
                  </a:cubicBezTo>
                  <a:cubicBezTo>
                    <a:pt x="105" y="0"/>
                    <a:pt x="105" y="0"/>
                    <a:pt x="105" y="0"/>
                  </a:cubicBezTo>
                  <a:cubicBezTo>
                    <a:pt x="111" y="0"/>
                    <a:pt x="116" y="4"/>
                    <a:pt x="116" y="10"/>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7"/>
            <p:cNvSpPr>
              <a:spLocks/>
            </p:cNvSpPr>
            <p:nvPr/>
          </p:nvSpPr>
          <p:spPr bwMode="auto">
            <a:xfrm>
              <a:off x="4498975" y="4424363"/>
              <a:ext cx="831850" cy="119063"/>
            </a:xfrm>
            <a:custGeom>
              <a:avLst/>
              <a:gdLst>
                <a:gd name="T0" fmla="*/ 293 w 293"/>
                <a:gd name="T1" fmla="*/ 21 h 42"/>
                <a:gd name="T2" fmla="*/ 272 w 293"/>
                <a:gd name="T3" fmla="*/ 42 h 42"/>
                <a:gd name="T4" fmla="*/ 21 w 293"/>
                <a:gd name="T5" fmla="*/ 42 h 42"/>
                <a:gd name="T6" fmla="*/ 0 w 293"/>
                <a:gd name="T7" fmla="*/ 21 h 42"/>
                <a:gd name="T8" fmla="*/ 0 w 293"/>
                <a:gd name="T9" fmla="*/ 21 h 42"/>
                <a:gd name="T10" fmla="*/ 21 w 293"/>
                <a:gd name="T11" fmla="*/ 0 h 42"/>
                <a:gd name="T12" fmla="*/ 272 w 293"/>
                <a:gd name="T13" fmla="*/ 0 h 42"/>
                <a:gd name="T14" fmla="*/ 293 w 293"/>
                <a:gd name="T15" fmla="*/ 21 h 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3" h="42">
                  <a:moveTo>
                    <a:pt x="293" y="21"/>
                  </a:moveTo>
                  <a:cubicBezTo>
                    <a:pt x="293" y="32"/>
                    <a:pt x="284" y="42"/>
                    <a:pt x="272" y="42"/>
                  </a:cubicBezTo>
                  <a:cubicBezTo>
                    <a:pt x="21" y="42"/>
                    <a:pt x="21" y="42"/>
                    <a:pt x="21" y="42"/>
                  </a:cubicBezTo>
                  <a:cubicBezTo>
                    <a:pt x="10" y="42"/>
                    <a:pt x="0" y="32"/>
                    <a:pt x="0" y="21"/>
                  </a:cubicBezTo>
                  <a:cubicBezTo>
                    <a:pt x="0" y="21"/>
                    <a:pt x="0" y="21"/>
                    <a:pt x="0" y="21"/>
                  </a:cubicBezTo>
                  <a:cubicBezTo>
                    <a:pt x="0" y="9"/>
                    <a:pt x="10" y="0"/>
                    <a:pt x="21" y="0"/>
                  </a:cubicBezTo>
                  <a:cubicBezTo>
                    <a:pt x="272" y="0"/>
                    <a:pt x="272" y="0"/>
                    <a:pt x="272" y="0"/>
                  </a:cubicBezTo>
                  <a:cubicBezTo>
                    <a:pt x="284" y="0"/>
                    <a:pt x="293" y="9"/>
                    <a:pt x="293" y="21"/>
                  </a:cubicBezTo>
                  <a:close/>
                </a:path>
              </a:pathLst>
            </a:custGeom>
            <a:solidFill>
              <a:schemeClr val="accent6">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Rectangle 18"/>
            <p:cNvSpPr>
              <a:spLocks noChangeArrowheads="1"/>
            </p:cNvSpPr>
            <p:nvPr/>
          </p:nvSpPr>
          <p:spPr bwMode="auto">
            <a:xfrm>
              <a:off x="4731215" y="4157663"/>
              <a:ext cx="95250" cy="266700"/>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25"/>
            <p:cNvSpPr>
              <a:spLocks/>
            </p:cNvSpPr>
            <p:nvPr/>
          </p:nvSpPr>
          <p:spPr bwMode="auto">
            <a:xfrm>
              <a:off x="4570413" y="3759200"/>
              <a:ext cx="692150" cy="422275"/>
            </a:xfrm>
            <a:custGeom>
              <a:avLst/>
              <a:gdLst>
                <a:gd name="T0" fmla="*/ 244 w 244"/>
                <a:gd name="T1" fmla="*/ 114 h 149"/>
                <a:gd name="T2" fmla="*/ 208 w 244"/>
                <a:gd name="T3" fmla="*/ 149 h 149"/>
                <a:gd name="T4" fmla="*/ 35 w 244"/>
                <a:gd name="T5" fmla="*/ 149 h 149"/>
                <a:gd name="T6" fmla="*/ 0 w 244"/>
                <a:gd name="T7" fmla="*/ 114 h 149"/>
                <a:gd name="T8" fmla="*/ 0 w 244"/>
                <a:gd name="T9" fmla="*/ 35 h 149"/>
                <a:gd name="T10" fmla="*/ 35 w 244"/>
                <a:gd name="T11" fmla="*/ 0 h 149"/>
                <a:gd name="T12" fmla="*/ 208 w 244"/>
                <a:gd name="T13" fmla="*/ 0 h 149"/>
                <a:gd name="T14" fmla="*/ 244 w 244"/>
                <a:gd name="T15" fmla="*/ 35 h 149"/>
                <a:gd name="T16" fmla="*/ 244 w 244"/>
                <a:gd name="T17" fmla="*/ 114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4" h="149">
                  <a:moveTo>
                    <a:pt x="244" y="114"/>
                  </a:moveTo>
                  <a:cubicBezTo>
                    <a:pt x="244" y="133"/>
                    <a:pt x="228" y="149"/>
                    <a:pt x="208" y="149"/>
                  </a:cubicBezTo>
                  <a:cubicBezTo>
                    <a:pt x="35" y="149"/>
                    <a:pt x="35" y="149"/>
                    <a:pt x="35" y="149"/>
                  </a:cubicBezTo>
                  <a:cubicBezTo>
                    <a:pt x="16" y="149"/>
                    <a:pt x="0" y="133"/>
                    <a:pt x="0" y="114"/>
                  </a:cubicBezTo>
                  <a:cubicBezTo>
                    <a:pt x="0" y="35"/>
                    <a:pt x="0" y="35"/>
                    <a:pt x="0" y="35"/>
                  </a:cubicBezTo>
                  <a:cubicBezTo>
                    <a:pt x="0" y="16"/>
                    <a:pt x="16" y="0"/>
                    <a:pt x="35" y="0"/>
                  </a:cubicBezTo>
                  <a:cubicBezTo>
                    <a:pt x="208" y="0"/>
                    <a:pt x="208" y="0"/>
                    <a:pt x="208" y="0"/>
                  </a:cubicBezTo>
                  <a:cubicBezTo>
                    <a:pt x="228" y="0"/>
                    <a:pt x="244" y="16"/>
                    <a:pt x="244" y="35"/>
                  </a:cubicBezTo>
                  <a:lnTo>
                    <a:pt x="244" y="114"/>
                  </a:lnTo>
                  <a:close/>
                </a:path>
              </a:pathLst>
            </a:custGeom>
            <a:solidFill>
              <a:schemeClr val="accent6">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cxnSp>
          <p:nvCxnSpPr>
            <p:cNvPr id="15" name="Straight Connector 14"/>
            <p:cNvCxnSpPr/>
            <p:nvPr/>
          </p:nvCxnSpPr>
          <p:spPr>
            <a:xfrm flipH="1">
              <a:off x="4567937" y="4539961"/>
              <a:ext cx="91922" cy="512762"/>
            </a:xfrm>
            <a:prstGeom prst="line">
              <a:avLst/>
            </a:prstGeom>
            <a:ln w="762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5173117" y="4539961"/>
              <a:ext cx="91922" cy="512762"/>
            </a:xfrm>
            <a:prstGeom prst="line">
              <a:avLst/>
            </a:prstGeom>
            <a:ln w="762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nvGrpSpPr>
            <p:cNvPr id="17" name="Group 16"/>
            <p:cNvGrpSpPr/>
            <p:nvPr/>
          </p:nvGrpSpPr>
          <p:grpSpPr>
            <a:xfrm>
              <a:off x="4710119" y="4539962"/>
              <a:ext cx="410797" cy="302167"/>
              <a:chOff x="4720337" y="4692361"/>
              <a:chExt cx="697102" cy="512762"/>
            </a:xfrm>
          </p:grpSpPr>
          <p:cxnSp>
            <p:nvCxnSpPr>
              <p:cNvPr id="18" name="Straight Connector 17"/>
              <p:cNvCxnSpPr/>
              <p:nvPr/>
            </p:nvCxnSpPr>
            <p:spPr>
              <a:xfrm flipH="1">
                <a:off x="4720337" y="4692361"/>
                <a:ext cx="91922" cy="512762"/>
              </a:xfrm>
              <a:prstGeom prst="line">
                <a:avLst/>
              </a:prstGeom>
              <a:ln w="762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325517" y="4692361"/>
                <a:ext cx="91922" cy="512762"/>
              </a:xfrm>
              <a:prstGeom prst="line">
                <a:avLst/>
              </a:prstGeom>
              <a:ln w="762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grpSp>
      <p:sp>
        <p:nvSpPr>
          <p:cNvPr id="21" name="Rectangle 20"/>
          <p:cNvSpPr/>
          <p:nvPr/>
        </p:nvSpPr>
        <p:spPr>
          <a:xfrm>
            <a:off x="6029555" y="5511915"/>
            <a:ext cx="676045" cy="107797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 name="Group 21"/>
          <p:cNvGrpSpPr/>
          <p:nvPr/>
        </p:nvGrpSpPr>
        <p:grpSpPr>
          <a:xfrm>
            <a:off x="5688017" y="5455282"/>
            <a:ext cx="1359119" cy="913894"/>
            <a:chOff x="1576196" y="1992221"/>
            <a:chExt cx="1732500" cy="1164962"/>
          </a:xfrm>
        </p:grpSpPr>
        <p:pic>
          <p:nvPicPr>
            <p:cNvPr id="23" name="Picture 22"/>
            <p:cNvPicPr>
              <a:picLocks noChangeAspect="1"/>
            </p:cNvPicPr>
            <p:nvPr/>
          </p:nvPicPr>
          <p:blipFill>
            <a:blip r:embed="rId3"/>
            <a:stretch>
              <a:fillRect/>
            </a:stretch>
          </p:blipFill>
          <p:spPr>
            <a:xfrm>
              <a:off x="1576196" y="1992221"/>
              <a:ext cx="1732500" cy="1147500"/>
            </a:xfrm>
            <a:prstGeom prst="rect">
              <a:avLst/>
            </a:prstGeom>
          </p:spPr>
        </p:pic>
        <p:sp>
          <p:nvSpPr>
            <p:cNvPr id="24" name="Freeform 20"/>
            <p:cNvSpPr>
              <a:spLocks/>
            </p:cNvSpPr>
            <p:nvPr/>
          </p:nvSpPr>
          <p:spPr bwMode="auto">
            <a:xfrm>
              <a:off x="2560584" y="2801583"/>
              <a:ext cx="284163" cy="355600"/>
            </a:xfrm>
            <a:custGeom>
              <a:avLst/>
              <a:gdLst>
                <a:gd name="T0" fmla="*/ 0 w 75"/>
                <a:gd name="T1" fmla="*/ 38 h 94"/>
                <a:gd name="T2" fmla="*/ 19 w 75"/>
                <a:gd name="T3" fmla="*/ 94 h 94"/>
                <a:gd name="T4" fmla="*/ 75 w 75"/>
                <a:gd name="T5" fmla="*/ 94 h 94"/>
                <a:gd name="T6" fmla="*/ 61 w 75"/>
                <a:gd name="T7" fmla="*/ 86 h 94"/>
                <a:gd name="T8" fmla="*/ 37 w 75"/>
                <a:gd name="T9" fmla="*/ 86 h 94"/>
                <a:gd name="T10" fmla="*/ 25 w 75"/>
                <a:gd name="T11" fmla="*/ 71 h 94"/>
                <a:gd name="T12" fmla="*/ 12 w 75"/>
                <a:gd name="T13" fmla="*/ 34 h 94"/>
                <a:gd name="T14" fmla="*/ 12 w 75"/>
                <a:gd name="T15" fmla="*/ 6 h 94"/>
                <a:gd name="T16" fmla="*/ 0 w 75"/>
                <a:gd name="T17" fmla="*/ 0 h 94"/>
                <a:gd name="T18" fmla="*/ 0 w 75"/>
                <a:gd name="T19" fmla="*/ 38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5" h="94">
                  <a:moveTo>
                    <a:pt x="0" y="38"/>
                  </a:moveTo>
                  <a:cubicBezTo>
                    <a:pt x="19" y="94"/>
                    <a:pt x="19" y="94"/>
                    <a:pt x="19" y="94"/>
                  </a:cubicBezTo>
                  <a:cubicBezTo>
                    <a:pt x="75" y="94"/>
                    <a:pt x="75" y="94"/>
                    <a:pt x="75" y="94"/>
                  </a:cubicBezTo>
                  <a:cubicBezTo>
                    <a:pt x="75" y="94"/>
                    <a:pt x="73" y="86"/>
                    <a:pt x="61" y="86"/>
                  </a:cubicBezTo>
                  <a:cubicBezTo>
                    <a:pt x="49" y="86"/>
                    <a:pt x="41" y="86"/>
                    <a:pt x="37" y="86"/>
                  </a:cubicBezTo>
                  <a:cubicBezTo>
                    <a:pt x="34" y="86"/>
                    <a:pt x="28" y="82"/>
                    <a:pt x="25" y="71"/>
                  </a:cubicBezTo>
                  <a:cubicBezTo>
                    <a:pt x="21" y="61"/>
                    <a:pt x="12" y="34"/>
                    <a:pt x="12" y="34"/>
                  </a:cubicBezTo>
                  <a:cubicBezTo>
                    <a:pt x="12" y="6"/>
                    <a:pt x="12" y="6"/>
                    <a:pt x="12" y="6"/>
                  </a:cubicBezTo>
                  <a:cubicBezTo>
                    <a:pt x="0" y="0"/>
                    <a:pt x="0" y="0"/>
                    <a:pt x="0" y="0"/>
                  </a:cubicBezTo>
                  <a:lnTo>
                    <a:pt x="0" y="38"/>
                  </a:lnTo>
                  <a:close/>
                </a:path>
              </a:pathLst>
            </a:custGeom>
            <a:solidFill>
              <a:srgbClr val="DD5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4297094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Classification</a:t>
            </a:r>
          </a:p>
        </p:txBody>
      </p:sp>
      <p:sp>
        <p:nvSpPr>
          <p:cNvPr id="9" name="Content Placeholder 2"/>
          <p:cNvSpPr txBox="1">
            <a:spLocks/>
          </p:cNvSpPr>
          <p:nvPr/>
        </p:nvSpPr>
        <p:spPr>
          <a:xfrm>
            <a:off x="379413" y="795564"/>
            <a:ext cx="9916054" cy="5290388"/>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Formally, given training set (</a:t>
            </a:r>
            <a:r>
              <a:rPr lang="en-US" dirty="0" err="1"/>
              <a:t>x</a:t>
            </a:r>
            <a:r>
              <a:rPr lang="en-US" baseline="-25000" dirty="0" err="1"/>
              <a:t>i,</a:t>
            </a:r>
            <a:r>
              <a:rPr lang="en-US" dirty="0" err="1"/>
              <a:t>y</a:t>
            </a:r>
            <a:r>
              <a:rPr lang="en-US" baseline="-25000" dirty="0" err="1"/>
              <a:t>i</a:t>
            </a:r>
            <a:r>
              <a:rPr lang="en-US" dirty="0"/>
              <a:t>) for </a:t>
            </a:r>
            <a:r>
              <a:rPr lang="en-US" dirty="0" err="1"/>
              <a:t>i</a:t>
            </a:r>
            <a:r>
              <a:rPr lang="en-US" dirty="0"/>
              <a:t>=1…n, we want to create a classification model f that can predict label y for a new x. </a:t>
            </a:r>
          </a:p>
          <a:p>
            <a:endParaRPr lang="en-US" dirty="0"/>
          </a:p>
          <a:p>
            <a:r>
              <a:rPr lang="en-US" dirty="0"/>
              <a:t> The machine learning algorithm will create the function f.</a:t>
            </a:r>
          </a:p>
          <a:p>
            <a:endParaRPr lang="en-US" dirty="0"/>
          </a:p>
          <a:p>
            <a:r>
              <a:rPr lang="en-US" dirty="0">
                <a:solidFill>
                  <a:schemeClr val="tx2">
                    <a:lumMod val="60000"/>
                    <a:lumOff val="40000"/>
                  </a:schemeClr>
                </a:solidFill>
              </a:rPr>
              <a:t>The predicted value of y for a new x is sign(f(x)).</a:t>
            </a:r>
          </a:p>
        </p:txBody>
      </p:sp>
    </p:spTree>
    <p:extLst>
      <p:ext uri="{BB962C8B-B14F-4D97-AF65-F5344CB8AC3E}">
        <p14:creationId xmlns:p14="http://schemas.microsoft.com/office/powerpoint/2010/main" val="4754249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Classification</a:t>
            </a:r>
          </a:p>
        </p:txBody>
      </p:sp>
      <p:sp>
        <p:nvSpPr>
          <p:cNvPr id="3" name="Content Placeholder 2"/>
          <p:cNvSpPr>
            <a:spLocks noGrp="1"/>
          </p:cNvSpPr>
          <p:nvPr>
            <p:ph sz="quarter" idx="10"/>
          </p:nvPr>
        </p:nvSpPr>
        <p:spPr/>
        <p:txBody>
          <a:bodyPr/>
          <a:lstStyle/>
          <a:p>
            <a:r>
              <a:rPr lang="en-US" dirty="0"/>
              <a:t>Yes/No questions – binary classification</a:t>
            </a:r>
          </a:p>
          <a:p>
            <a:r>
              <a:rPr lang="en-US" dirty="0"/>
              <a:t>automatic handwriting recognition, speech recognition, biometrics, document classification, spam detection, predicting credit default risk, detecting credit card fraud, predicting customer churn, predicting medical outcomes (strokes, side effects, etc.)</a:t>
            </a:r>
          </a:p>
        </p:txBody>
      </p:sp>
    </p:spTree>
    <p:extLst>
      <p:ext uri="{BB962C8B-B14F-4D97-AF65-F5344CB8AC3E}">
        <p14:creationId xmlns:p14="http://schemas.microsoft.com/office/powerpoint/2010/main" val="22151261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Classification</a:t>
            </a:r>
          </a:p>
        </p:txBody>
      </p:sp>
      <p:sp>
        <p:nvSpPr>
          <p:cNvPr id="3" name="Content Placeholder 2"/>
          <p:cNvSpPr>
            <a:spLocks noGrp="1"/>
          </p:cNvSpPr>
          <p:nvPr>
            <p:ph sz="quarter" idx="10"/>
          </p:nvPr>
        </p:nvSpPr>
        <p:spPr/>
        <p:txBody>
          <a:bodyPr/>
          <a:lstStyle/>
          <a:p>
            <a:r>
              <a:rPr lang="en-US" dirty="0"/>
              <a:t>Common algorithms:</a:t>
            </a:r>
          </a:p>
          <a:p>
            <a:pPr lvl="1"/>
            <a:r>
              <a:rPr lang="en-US" dirty="0"/>
              <a:t>Logistic Regression (with L1 or L2 regularization)</a:t>
            </a:r>
          </a:p>
          <a:p>
            <a:pPr lvl="1"/>
            <a:r>
              <a:rPr lang="en-US" dirty="0"/>
              <a:t>Decision Trees / Classification Trees / CART / C4.5 / C5.0</a:t>
            </a:r>
          </a:p>
          <a:p>
            <a:pPr lvl="1"/>
            <a:r>
              <a:rPr lang="en-US" dirty="0" err="1"/>
              <a:t>AdaBoost</a:t>
            </a:r>
            <a:r>
              <a:rPr lang="en-US" dirty="0"/>
              <a:t> (Boosted Decision Trees)</a:t>
            </a:r>
          </a:p>
          <a:p>
            <a:pPr lvl="1"/>
            <a:r>
              <a:rPr lang="en-US" dirty="0"/>
              <a:t>Support Vector Machines</a:t>
            </a:r>
          </a:p>
          <a:p>
            <a:pPr lvl="1"/>
            <a:r>
              <a:rPr lang="en-US" dirty="0"/>
              <a:t>Random Forests </a:t>
            </a:r>
          </a:p>
          <a:p>
            <a:pPr lvl="1"/>
            <a:r>
              <a:rPr lang="en-US" dirty="0"/>
              <a:t>Neural Networks</a:t>
            </a:r>
          </a:p>
          <a:p>
            <a:r>
              <a:rPr lang="en-US" dirty="0"/>
              <a:t>You never need to program these.</a:t>
            </a:r>
          </a:p>
        </p:txBody>
      </p:sp>
    </p:spTree>
    <p:extLst>
      <p:ext uri="{BB962C8B-B14F-4D97-AF65-F5344CB8AC3E}">
        <p14:creationId xmlns:p14="http://schemas.microsoft.com/office/powerpoint/2010/main" val="21202901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3"/>
          <p:cNvSpPr>
            <a:spLocks noGrp="1"/>
          </p:cNvSpPr>
          <p:nvPr>
            <p:ph type="sldNum" sz="quarter" idx="13"/>
          </p:nvPr>
        </p:nvSpPr>
        <p:spPr/>
        <p:txBody>
          <a:bodyPr/>
          <a:lstStyle/>
          <a:p>
            <a:pPr algn="r" defTabSz="1190640" fontAlgn="base">
              <a:lnSpc>
                <a:spcPts val="3000"/>
              </a:lnSpc>
              <a:spcBef>
                <a:spcPct val="0"/>
              </a:spcBef>
              <a:spcAft>
                <a:spcPct val="0"/>
              </a:spcAft>
              <a:defRPr/>
            </a:pPr>
            <a:fld id="{6F4A1B40-4074-4A43-A415-862C3E2C2127}" type="slidenum">
              <a:rPr lang="en-US" sz="2995" b="1">
                <a:solidFill>
                  <a:srgbClr val="000000"/>
                </a:solidFill>
                <a:latin typeface="PFDinTextCompPro-Bold"/>
                <a:ea typeface="ＭＳ Ｐゴシック" charset="0"/>
                <a:sym typeface="PFDinTextCompPro-Bold" charset="0"/>
              </a:rPr>
              <a:pPr algn="r" defTabSz="1190640" fontAlgn="base">
                <a:lnSpc>
                  <a:spcPts val="3000"/>
                </a:lnSpc>
                <a:spcBef>
                  <a:spcPct val="0"/>
                </a:spcBef>
                <a:spcAft>
                  <a:spcPct val="0"/>
                </a:spcAft>
                <a:defRPr/>
              </a:pPr>
              <a:t>25</a:t>
            </a:fld>
            <a:endParaRPr lang="en-US" sz="2995" b="1">
              <a:solidFill>
                <a:srgbClr val="000000"/>
              </a:solidFill>
              <a:latin typeface="PFDinTextCompPro-Bold"/>
              <a:ea typeface="ＭＳ Ｐゴシック" charset="0"/>
              <a:sym typeface="PFDinTextCompPro-Bold" charset="0"/>
            </a:endParaRPr>
          </a:p>
        </p:txBody>
      </p:sp>
      <p:sp>
        <p:nvSpPr>
          <p:cNvPr id="7" name="Title 2">
            <a:extLst>
              <a:ext uri="{FF2B5EF4-FFF2-40B4-BE49-F238E27FC236}">
                <a16:creationId xmlns:a16="http://schemas.microsoft.com/office/drawing/2014/main" id="{08C461C5-9334-4DF0-BB38-2FB54C106790}"/>
              </a:ext>
            </a:extLst>
          </p:cNvPr>
          <p:cNvSpPr>
            <a:spLocks noGrp="1"/>
          </p:cNvSpPr>
          <p:nvPr>
            <p:ph type="ctrTitle"/>
          </p:nvPr>
        </p:nvSpPr>
        <p:spPr>
          <a:xfrm>
            <a:off x="539525" y="1742213"/>
            <a:ext cx="11028200" cy="3421118"/>
          </a:xfrm>
        </p:spPr>
        <p:txBody>
          <a:bodyPr>
            <a:normAutofit/>
          </a:bodyPr>
          <a:lstStyle/>
          <a:p>
            <a:pPr>
              <a:defRPr/>
            </a:pPr>
            <a:br>
              <a:rPr lang="en-US" sz="9375" dirty="0"/>
            </a:br>
            <a:r>
              <a:rPr lang="en-US" sz="9600" dirty="0"/>
              <a:t>Regression</a:t>
            </a:r>
            <a:br>
              <a:rPr lang="en-US" sz="9600" dirty="0"/>
            </a:br>
            <a:br>
              <a:rPr lang="en-US" sz="9600" dirty="0"/>
            </a:br>
            <a:endParaRPr lang="en-US" sz="9375" dirty="0"/>
          </a:p>
        </p:txBody>
      </p:sp>
    </p:spTree>
    <p:extLst>
      <p:ext uri="{BB962C8B-B14F-4D97-AF65-F5344CB8AC3E}">
        <p14:creationId xmlns:p14="http://schemas.microsoft.com/office/powerpoint/2010/main" val="3605428504"/>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Regression</a:t>
            </a:r>
          </a:p>
        </p:txBody>
      </p:sp>
      <p:sp>
        <p:nvSpPr>
          <p:cNvPr id="3" name="Content Placeholder 2"/>
          <p:cNvSpPr>
            <a:spLocks noGrp="1"/>
          </p:cNvSpPr>
          <p:nvPr>
            <p:ph sz="quarter" idx="10"/>
          </p:nvPr>
        </p:nvSpPr>
        <p:spPr>
          <a:xfrm>
            <a:off x="379413" y="1752600"/>
            <a:ext cx="11525250" cy="4926014"/>
          </a:xfrm>
        </p:spPr>
        <p:txBody>
          <a:bodyPr/>
          <a:lstStyle/>
          <a:p>
            <a:r>
              <a:rPr lang="en-US" dirty="0"/>
              <a:t>For predicting real-valued outcomes:</a:t>
            </a:r>
          </a:p>
          <a:p>
            <a:pPr lvl="1"/>
            <a:r>
              <a:rPr lang="en-US"/>
              <a:t>How many customers will arrive at our website next week?</a:t>
            </a:r>
          </a:p>
          <a:p>
            <a:pPr lvl="1"/>
            <a:r>
              <a:rPr lang="en-US"/>
              <a:t>How many tv’s will we sell next year?</a:t>
            </a:r>
          </a:p>
          <a:p>
            <a:pPr lvl="1"/>
            <a:r>
              <a:rPr lang="en-US" dirty="0"/>
              <a:t>Can we predict someone’s income from their click through information?</a:t>
            </a:r>
          </a:p>
          <a:p>
            <a:pPr lvl="1"/>
            <a:endParaRPr lang="en-US" dirty="0"/>
          </a:p>
        </p:txBody>
      </p:sp>
    </p:spTree>
    <p:extLst>
      <p:ext uri="{BB962C8B-B14F-4D97-AF65-F5344CB8AC3E}">
        <p14:creationId xmlns:p14="http://schemas.microsoft.com/office/powerpoint/2010/main" val="26796172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Regression</a:t>
            </a:r>
          </a:p>
        </p:txBody>
      </p:sp>
      <p:sp>
        <p:nvSpPr>
          <p:cNvPr id="3" name="Content Placeholder 2"/>
          <p:cNvSpPr>
            <a:spLocks noGrp="1"/>
          </p:cNvSpPr>
          <p:nvPr>
            <p:ph sz="quarter" idx="10"/>
          </p:nvPr>
        </p:nvSpPr>
        <p:spPr>
          <a:xfrm>
            <a:off x="337080" y="950782"/>
            <a:ext cx="9543520" cy="5290388"/>
          </a:xfrm>
        </p:spPr>
        <p:txBody>
          <a:bodyPr/>
          <a:lstStyle/>
          <a:p>
            <a:r>
              <a:rPr lang="en-US" dirty="0"/>
              <a:t>Each observation is represented by a set of numbers.</a:t>
            </a:r>
            <a:endParaRPr lang="en-US" i="1" dirty="0"/>
          </a:p>
        </p:txBody>
      </p:sp>
      <p:sp>
        <p:nvSpPr>
          <p:cNvPr id="4" name="TextBox 3"/>
          <p:cNvSpPr txBox="1"/>
          <p:nvPr/>
        </p:nvSpPr>
        <p:spPr>
          <a:xfrm>
            <a:off x="508001" y="2102556"/>
            <a:ext cx="10943170" cy="2246769"/>
          </a:xfrm>
          <a:prstGeom prst="rect">
            <a:avLst/>
          </a:prstGeom>
          <a:noFill/>
        </p:spPr>
        <p:txBody>
          <a:bodyPr wrap="none" rtlCol="0">
            <a:spAutoFit/>
          </a:bodyPr>
          <a:lstStyle/>
          <a:p>
            <a:r>
              <a:rPr lang="en-US" sz="2800" dirty="0"/>
              <a:t>A person is represented as:  [   5      3     120     12      1       0   …..   ]          84</a:t>
            </a:r>
          </a:p>
          <a:p>
            <a:r>
              <a:rPr lang="en-US" sz="2800" dirty="0"/>
              <a:t>                                                   [   0      0      89        5      1       1   …..   ]          32</a:t>
            </a:r>
          </a:p>
          <a:p>
            <a:r>
              <a:rPr lang="en-US" sz="2800" dirty="0"/>
              <a:t>                                                   [   1      0      20        0      0       1   …..   ]         -10</a:t>
            </a:r>
          </a:p>
          <a:p>
            <a:r>
              <a:rPr lang="en-US" sz="2800" dirty="0"/>
              <a:t>              :                                                               :</a:t>
            </a:r>
          </a:p>
          <a:p>
            <a:endParaRPr lang="en-US" sz="2800" dirty="0"/>
          </a:p>
        </p:txBody>
      </p:sp>
      <p:sp>
        <p:nvSpPr>
          <p:cNvPr id="5" name="TextBox 4"/>
          <p:cNvSpPr txBox="1"/>
          <p:nvPr/>
        </p:nvSpPr>
        <p:spPr>
          <a:xfrm>
            <a:off x="9581444" y="4515555"/>
            <a:ext cx="2390398" cy="523220"/>
          </a:xfrm>
          <a:prstGeom prst="rect">
            <a:avLst/>
          </a:prstGeom>
          <a:noFill/>
        </p:spPr>
        <p:txBody>
          <a:bodyPr wrap="none" rtlCol="0">
            <a:spAutoFit/>
          </a:bodyPr>
          <a:lstStyle/>
          <a:p>
            <a:r>
              <a:rPr lang="en-US" sz="2800" dirty="0">
                <a:solidFill>
                  <a:srgbClr val="0000FF"/>
                </a:solidFill>
              </a:rPr>
              <a:t>Labels, called Y</a:t>
            </a:r>
            <a:endParaRPr lang="en-US" dirty="0">
              <a:solidFill>
                <a:srgbClr val="0000FF"/>
              </a:solidFill>
            </a:endParaRPr>
          </a:p>
        </p:txBody>
      </p:sp>
      <p:sp>
        <p:nvSpPr>
          <p:cNvPr id="15" name="TextBox 14"/>
          <p:cNvSpPr txBox="1"/>
          <p:nvPr/>
        </p:nvSpPr>
        <p:spPr>
          <a:xfrm>
            <a:off x="5740401" y="4470400"/>
            <a:ext cx="2747792" cy="523220"/>
          </a:xfrm>
          <a:prstGeom prst="rect">
            <a:avLst/>
          </a:prstGeom>
          <a:noFill/>
        </p:spPr>
        <p:txBody>
          <a:bodyPr wrap="none" rtlCol="0">
            <a:spAutoFit/>
          </a:bodyPr>
          <a:lstStyle/>
          <a:p>
            <a:r>
              <a:rPr lang="en-US" sz="2800" dirty="0">
                <a:solidFill>
                  <a:srgbClr val="0000FF"/>
                </a:solidFill>
              </a:rPr>
              <a:t>Features, called X</a:t>
            </a:r>
            <a:endParaRPr lang="en-US" dirty="0">
              <a:solidFill>
                <a:srgbClr val="0000FF"/>
              </a:solidFill>
            </a:endParaRPr>
          </a:p>
        </p:txBody>
      </p:sp>
      <p:sp>
        <p:nvSpPr>
          <p:cNvPr id="6" name="Up Arrow 5"/>
          <p:cNvSpPr/>
          <p:nvPr/>
        </p:nvSpPr>
        <p:spPr>
          <a:xfrm>
            <a:off x="6110111" y="4021667"/>
            <a:ext cx="423333" cy="479777"/>
          </a:xfrm>
          <a:prstGeom prst="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Up Arrow 16"/>
          <p:cNvSpPr/>
          <p:nvPr/>
        </p:nvSpPr>
        <p:spPr>
          <a:xfrm>
            <a:off x="10707511" y="3891845"/>
            <a:ext cx="423333" cy="479777"/>
          </a:xfrm>
          <a:prstGeom prst="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10481733" y="1744133"/>
            <a:ext cx="882686" cy="369332"/>
          </a:xfrm>
          <a:prstGeom prst="rect">
            <a:avLst/>
          </a:prstGeom>
          <a:noFill/>
        </p:spPr>
        <p:txBody>
          <a:bodyPr wrap="none" rtlCol="0">
            <a:spAutoFit/>
          </a:bodyPr>
          <a:lstStyle/>
          <a:p>
            <a:r>
              <a:rPr lang="en-US"/>
              <a:t>Income</a:t>
            </a:r>
          </a:p>
        </p:txBody>
      </p:sp>
    </p:spTree>
    <p:extLst>
      <p:ext uri="{BB962C8B-B14F-4D97-AF65-F5344CB8AC3E}">
        <p14:creationId xmlns:p14="http://schemas.microsoft.com/office/powerpoint/2010/main" val="35010333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Regression</a:t>
            </a:r>
          </a:p>
        </p:txBody>
      </p:sp>
      <p:sp>
        <p:nvSpPr>
          <p:cNvPr id="3" name="Content Placeholder 2"/>
          <p:cNvSpPr>
            <a:spLocks noGrp="1"/>
          </p:cNvSpPr>
          <p:nvPr>
            <p:ph sz="quarter" idx="10"/>
          </p:nvPr>
        </p:nvSpPr>
        <p:spPr>
          <a:xfrm>
            <a:off x="337080" y="950782"/>
            <a:ext cx="9454620" cy="5290388"/>
          </a:xfrm>
        </p:spPr>
        <p:txBody>
          <a:bodyPr/>
          <a:lstStyle/>
          <a:p>
            <a:r>
              <a:rPr lang="en-US" dirty="0"/>
              <a:t>Each observation is represented by a set of numbers.</a:t>
            </a:r>
            <a:endParaRPr lang="en-US" i="1" dirty="0"/>
          </a:p>
        </p:txBody>
      </p:sp>
      <p:sp>
        <p:nvSpPr>
          <p:cNvPr id="4" name="TextBox 3"/>
          <p:cNvSpPr txBox="1"/>
          <p:nvPr/>
        </p:nvSpPr>
        <p:spPr>
          <a:xfrm>
            <a:off x="508001" y="2102556"/>
            <a:ext cx="11139913" cy="2246769"/>
          </a:xfrm>
          <a:prstGeom prst="rect">
            <a:avLst/>
          </a:prstGeom>
          <a:noFill/>
        </p:spPr>
        <p:txBody>
          <a:bodyPr wrap="none" rtlCol="0">
            <a:spAutoFit/>
          </a:bodyPr>
          <a:lstStyle/>
          <a:p>
            <a:r>
              <a:rPr lang="en-US" sz="2800" dirty="0"/>
              <a:t>A person is represented as:  [   5   ]      					             84</a:t>
            </a:r>
          </a:p>
          <a:p>
            <a:r>
              <a:rPr lang="en-US" sz="2800" dirty="0"/>
              <a:t>                                                   [   0   ]                                                                 32</a:t>
            </a:r>
          </a:p>
          <a:p>
            <a:r>
              <a:rPr lang="en-US" sz="2800" dirty="0"/>
              <a:t>                                                   [   1   ]     					            -10</a:t>
            </a:r>
          </a:p>
          <a:p>
            <a:r>
              <a:rPr lang="en-US" sz="2800" dirty="0"/>
              <a:t>             			          :                                                               </a:t>
            </a:r>
          </a:p>
          <a:p>
            <a:endParaRPr lang="en-US" sz="2800" dirty="0"/>
          </a:p>
        </p:txBody>
      </p:sp>
      <p:sp>
        <p:nvSpPr>
          <p:cNvPr id="5" name="TextBox 4"/>
          <p:cNvSpPr txBox="1"/>
          <p:nvPr/>
        </p:nvSpPr>
        <p:spPr>
          <a:xfrm>
            <a:off x="9581444" y="4515555"/>
            <a:ext cx="2390398" cy="523220"/>
          </a:xfrm>
          <a:prstGeom prst="rect">
            <a:avLst/>
          </a:prstGeom>
          <a:noFill/>
        </p:spPr>
        <p:txBody>
          <a:bodyPr wrap="none" rtlCol="0">
            <a:spAutoFit/>
          </a:bodyPr>
          <a:lstStyle/>
          <a:p>
            <a:r>
              <a:rPr lang="en-US" sz="2800" dirty="0">
                <a:solidFill>
                  <a:srgbClr val="0000FF"/>
                </a:solidFill>
              </a:rPr>
              <a:t>Labels, called Y</a:t>
            </a:r>
            <a:endParaRPr lang="en-US" dirty="0">
              <a:solidFill>
                <a:srgbClr val="0000FF"/>
              </a:solidFill>
            </a:endParaRPr>
          </a:p>
        </p:txBody>
      </p:sp>
      <p:sp>
        <p:nvSpPr>
          <p:cNvPr id="15" name="TextBox 14"/>
          <p:cNvSpPr txBox="1"/>
          <p:nvPr/>
        </p:nvSpPr>
        <p:spPr>
          <a:xfrm>
            <a:off x="4025901" y="4648200"/>
            <a:ext cx="3499250" cy="523220"/>
          </a:xfrm>
          <a:prstGeom prst="rect">
            <a:avLst/>
          </a:prstGeom>
          <a:noFill/>
        </p:spPr>
        <p:txBody>
          <a:bodyPr wrap="none" rtlCol="0">
            <a:spAutoFit/>
          </a:bodyPr>
          <a:lstStyle/>
          <a:p>
            <a:r>
              <a:rPr lang="en-US" sz="2800" dirty="0">
                <a:solidFill>
                  <a:srgbClr val="0000FF"/>
                </a:solidFill>
              </a:rPr>
              <a:t>Single feature, called X</a:t>
            </a:r>
            <a:endParaRPr lang="en-US" dirty="0">
              <a:solidFill>
                <a:srgbClr val="0000FF"/>
              </a:solidFill>
            </a:endParaRPr>
          </a:p>
        </p:txBody>
      </p:sp>
      <p:sp>
        <p:nvSpPr>
          <p:cNvPr id="6" name="Up Arrow 5"/>
          <p:cNvSpPr/>
          <p:nvPr/>
        </p:nvSpPr>
        <p:spPr>
          <a:xfrm>
            <a:off x="4916311" y="4034367"/>
            <a:ext cx="423333" cy="479777"/>
          </a:xfrm>
          <a:prstGeom prst="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Up Arrow 16"/>
          <p:cNvSpPr/>
          <p:nvPr/>
        </p:nvSpPr>
        <p:spPr>
          <a:xfrm>
            <a:off x="10707511" y="3891845"/>
            <a:ext cx="423333" cy="479777"/>
          </a:xfrm>
          <a:prstGeom prst="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10481733" y="1744133"/>
            <a:ext cx="882686" cy="369332"/>
          </a:xfrm>
          <a:prstGeom prst="rect">
            <a:avLst/>
          </a:prstGeom>
          <a:noFill/>
        </p:spPr>
        <p:txBody>
          <a:bodyPr wrap="none" rtlCol="0">
            <a:spAutoFit/>
          </a:bodyPr>
          <a:lstStyle/>
          <a:p>
            <a:r>
              <a:rPr lang="en-US"/>
              <a:t>Income</a:t>
            </a:r>
          </a:p>
        </p:txBody>
      </p:sp>
    </p:spTree>
    <p:extLst>
      <p:ext uri="{BB962C8B-B14F-4D97-AF65-F5344CB8AC3E}">
        <p14:creationId xmlns:p14="http://schemas.microsoft.com/office/powerpoint/2010/main" val="350103339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Regression</a:t>
            </a:r>
          </a:p>
        </p:txBody>
      </p:sp>
      <p:sp>
        <p:nvSpPr>
          <p:cNvPr id="9" name="Content Placeholder 2"/>
          <p:cNvSpPr txBox="1">
            <a:spLocks/>
          </p:cNvSpPr>
          <p:nvPr/>
        </p:nvSpPr>
        <p:spPr>
          <a:xfrm>
            <a:off x="49213" y="795564"/>
            <a:ext cx="9551987" cy="5290388"/>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Formally, given training set (</a:t>
            </a:r>
            <a:r>
              <a:rPr lang="en-US" dirty="0" err="1"/>
              <a:t>x</a:t>
            </a:r>
            <a:r>
              <a:rPr lang="en-US" baseline="-25000" dirty="0" err="1"/>
              <a:t>i,</a:t>
            </a:r>
            <a:r>
              <a:rPr lang="en-US" dirty="0" err="1"/>
              <a:t>y</a:t>
            </a:r>
            <a:r>
              <a:rPr lang="en-US" baseline="-25000" dirty="0" err="1"/>
              <a:t>i</a:t>
            </a:r>
            <a:r>
              <a:rPr lang="en-US" dirty="0"/>
              <a:t>) for </a:t>
            </a:r>
            <a:r>
              <a:rPr lang="en-US" dirty="0" err="1"/>
              <a:t>i</a:t>
            </a:r>
            <a:r>
              <a:rPr lang="en-US" dirty="0"/>
              <a:t>=1…n, we want to create a regression model f that can predict label y for a new x.  </a:t>
            </a:r>
          </a:p>
        </p:txBody>
      </p:sp>
      <p:cxnSp>
        <p:nvCxnSpPr>
          <p:cNvPr id="14" name="Straight Arrow Connector 13"/>
          <p:cNvCxnSpPr/>
          <p:nvPr/>
        </p:nvCxnSpPr>
        <p:spPr>
          <a:xfrm>
            <a:off x="6138333" y="6208892"/>
            <a:ext cx="5827889"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flipH="1" flipV="1">
            <a:off x="6124222" y="2088444"/>
            <a:ext cx="14111" cy="410633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6153856" y="6271280"/>
            <a:ext cx="366657" cy="523220"/>
          </a:xfrm>
          <a:prstGeom prst="rect">
            <a:avLst/>
          </a:prstGeom>
          <a:noFill/>
        </p:spPr>
        <p:txBody>
          <a:bodyPr wrap="none" rtlCol="0">
            <a:spAutoFit/>
          </a:bodyPr>
          <a:lstStyle/>
          <a:p>
            <a:r>
              <a:rPr lang="en-US" sz="2800" dirty="0"/>
              <a:t>0</a:t>
            </a:r>
          </a:p>
        </p:txBody>
      </p:sp>
      <p:sp>
        <p:nvSpPr>
          <p:cNvPr id="19" name="TextBox 18"/>
          <p:cNvSpPr txBox="1"/>
          <p:nvPr/>
        </p:nvSpPr>
        <p:spPr>
          <a:xfrm>
            <a:off x="11078633" y="6195080"/>
            <a:ext cx="912630" cy="523220"/>
          </a:xfrm>
          <a:prstGeom prst="rect">
            <a:avLst/>
          </a:prstGeom>
          <a:noFill/>
        </p:spPr>
        <p:txBody>
          <a:bodyPr wrap="none" rtlCol="0">
            <a:spAutoFit/>
          </a:bodyPr>
          <a:lstStyle/>
          <a:p>
            <a:r>
              <a:rPr lang="en-US" sz="2800" dirty="0"/>
              <a:t>2000</a:t>
            </a:r>
          </a:p>
        </p:txBody>
      </p:sp>
      <p:sp>
        <p:nvSpPr>
          <p:cNvPr id="20" name="TextBox 19"/>
          <p:cNvSpPr txBox="1"/>
          <p:nvPr/>
        </p:nvSpPr>
        <p:spPr>
          <a:xfrm>
            <a:off x="6756401" y="6231235"/>
            <a:ext cx="5143499" cy="461665"/>
          </a:xfrm>
          <a:prstGeom prst="rect">
            <a:avLst/>
          </a:prstGeom>
          <a:noFill/>
        </p:spPr>
        <p:txBody>
          <a:bodyPr wrap="square" rtlCol="0">
            <a:spAutoFit/>
          </a:bodyPr>
          <a:lstStyle/>
          <a:p>
            <a:r>
              <a:rPr lang="en-US" sz="2400" dirty="0"/>
              <a:t>Number of Businessweek clicks</a:t>
            </a:r>
          </a:p>
        </p:txBody>
      </p:sp>
      <p:sp>
        <p:nvSpPr>
          <p:cNvPr id="21" name="TextBox 20"/>
          <p:cNvSpPr txBox="1"/>
          <p:nvPr/>
        </p:nvSpPr>
        <p:spPr>
          <a:xfrm rot="16200000">
            <a:off x="5194758" y="4088292"/>
            <a:ext cx="1351652" cy="523220"/>
          </a:xfrm>
          <a:prstGeom prst="rect">
            <a:avLst/>
          </a:prstGeom>
          <a:noFill/>
        </p:spPr>
        <p:txBody>
          <a:bodyPr wrap="none" rtlCol="0">
            <a:spAutoFit/>
          </a:bodyPr>
          <a:lstStyle/>
          <a:p>
            <a:r>
              <a:rPr lang="en-US" sz="2800" dirty="0"/>
              <a:t> Income</a:t>
            </a:r>
          </a:p>
        </p:txBody>
      </p:sp>
      <p:sp>
        <p:nvSpPr>
          <p:cNvPr id="22" name="TextBox 21"/>
          <p:cNvSpPr txBox="1"/>
          <p:nvPr/>
        </p:nvSpPr>
        <p:spPr>
          <a:xfrm>
            <a:off x="5712178" y="5739290"/>
            <a:ext cx="366657" cy="523220"/>
          </a:xfrm>
          <a:prstGeom prst="rect">
            <a:avLst/>
          </a:prstGeom>
          <a:noFill/>
        </p:spPr>
        <p:txBody>
          <a:bodyPr wrap="none" rtlCol="0">
            <a:spAutoFit/>
          </a:bodyPr>
          <a:lstStyle/>
          <a:p>
            <a:r>
              <a:rPr lang="en-US" sz="2800" dirty="0"/>
              <a:t>0</a:t>
            </a:r>
          </a:p>
        </p:txBody>
      </p:sp>
      <p:sp>
        <p:nvSpPr>
          <p:cNvPr id="23" name="TextBox 22"/>
          <p:cNvSpPr txBox="1"/>
          <p:nvPr/>
        </p:nvSpPr>
        <p:spPr>
          <a:xfrm>
            <a:off x="6228646" y="2173413"/>
            <a:ext cx="1188772" cy="523220"/>
          </a:xfrm>
          <a:prstGeom prst="rect">
            <a:avLst/>
          </a:prstGeom>
          <a:noFill/>
        </p:spPr>
        <p:txBody>
          <a:bodyPr wrap="none" rtlCol="0">
            <a:spAutoFit/>
          </a:bodyPr>
          <a:lstStyle/>
          <a:p>
            <a:r>
              <a:rPr lang="en-US" sz="2800" dirty="0"/>
              <a:t>1,000K</a:t>
            </a:r>
          </a:p>
        </p:txBody>
      </p:sp>
      <p:sp>
        <p:nvSpPr>
          <p:cNvPr id="3" name="TextBox 2"/>
          <p:cNvSpPr txBox="1"/>
          <p:nvPr/>
        </p:nvSpPr>
        <p:spPr>
          <a:xfrm>
            <a:off x="8520289" y="3251199"/>
            <a:ext cx="495072" cy="369332"/>
          </a:xfrm>
          <a:prstGeom prst="rect">
            <a:avLst/>
          </a:prstGeom>
          <a:noFill/>
        </p:spPr>
        <p:txBody>
          <a:bodyPr wrap="none" rtlCol="0">
            <a:spAutoFit/>
          </a:bodyPr>
          <a:lstStyle/>
          <a:p>
            <a:r>
              <a:rPr lang="en-US" dirty="0"/>
              <a:t>f(x)</a:t>
            </a:r>
          </a:p>
        </p:txBody>
      </p:sp>
      <p:sp>
        <p:nvSpPr>
          <p:cNvPr id="8" name="TextBox 7"/>
          <p:cNvSpPr txBox="1"/>
          <p:nvPr/>
        </p:nvSpPr>
        <p:spPr>
          <a:xfrm>
            <a:off x="296334" y="2964892"/>
            <a:ext cx="5190066" cy="707886"/>
          </a:xfrm>
          <a:prstGeom prst="rect">
            <a:avLst/>
          </a:prstGeom>
          <a:noFill/>
        </p:spPr>
        <p:txBody>
          <a:bodyPr wrap="square" rtlCol="0">
            <a:spAutoFit/>
          </a:bodyPr>
          <a:lstStyle/>
          <a:p>
            <a:endParaRPr lang="en-US" sz="2000" dirty="0"/>
          </a:p>
          <a:p>
            <a:r>
              <a:rPr lang="en-US" sz="2000" dirty="0"/>
              <a:t>f(x) = function(Number of Businessweek clicks) </a:t>
            </a:r>
          </a:p>
        </p:txBody>
      </p:sp>
      <p:sp>
        <p:nvSpPr>
          <p:cNvPr id="27" name="Freeform 26"/>
          <p:cNvSpPr/>
          <p:nvPr/>
        </p:nvSpPr>
        <p:spPr>
          <a:xfrm>
            <a:off x="6515100" y="2890853"/>
            <a:ext cx="5283200" cy="1795447"/>
          </a:xfrm>
          <a:custGeom>
            <a:avLst/>
            <a:gdLst>
              <a:gd name="connsiteX0" fmla="*/ 0 w 5283200"/>
              <a:gd name="connsiteY0" fmla="*/ 1795447 h 1795447"/>
              <a:gd name="connsiteX1" fmla="*/ 25400 w 5283200"/>
              <a:gd name="connsiteY1" fmla="*/ 1579547 h 1795447"/>
              <a:gd name="connsiteX2" fmla="*/ 101600 w 5283200"/>
              <a:gd name="connsiteY2" fmla="*/ 1338247 h 1795447"/>
              <a:gd name="connsiteX3" fmla="*/ 152400 w 5283200"/>
              <a:gd name="connsiteY3" fmla="*/ 1223947 h 1795447"/>
              <a:gd name="connsiteX4" fmla="*/ 254000 w 5283200"/>
              <a:gd name="connsiteY4" fmla="*/ 1122347 h 1795447"/>
              <a:gd name="connsiteX5" fmla="*/ 330200 w 5283200"/>
              <a:gd name="connsiteY5" fmla="*/ 1071547 h 1795447"/>
              <a:gd name="connsiteX6" fmla="*/ 520700 w 5283200"/>
              <a:gd name="connsiteY6" fmla="*/ 1096947 h 1795447"/>
              <a:gd name="connsiteX7" fmla="*/ 584200 w 5283200"/>
              <a:gd name="connsiteY7" fmla="*/ 1135047 h 1795447"/>
              <a:gd name="connsiteX8" fmla="*/ 660400 w 5283200"/>
              <a:gd name="connsiteY8" fmla="*/ 1173147 h 1795447"/>
              <a:gd name="connsiteX9" fmla="*/ 800100 w 5283200"/>
              <a:gd name="connsiteY9" fmla="*/ 1274747 h 1795447"/>
              <a:gd name="connsiteX10" fmla="*/ 901700 w 5283200"/>
              <a:gd name="connsiteY10" fmla="*/ 1325547 h 1795447"/>
              <a:gd name="connsiteX11" fmla="*/ 977900 w 5283200"/>
              <a:gd name="connsiteY11" fmla="*/ 1350947 h 1795447"/>
              <a:gd name="connsiteX12" fmla="*/ 1155700 w 5283200"/>
              <a:gd name="connsiteY12" fmla="*/ 1338247 h 1795447"/>
              <a:gd name="connsiteX13" fmla="*/ 1219200 w 5283200"/>
              <a:gd name="connsiteY13" fmla="*/ 1300147 h 1795447"/>
              <a:gd name="connsiteX14" fmla="*/ 1333500 w 5283200"/>
              <a:gd name="connsiteY14" fmla="*/ 1198547 h 1795447"/>
              <a:gd name="connsiteX15" fmla="*/ 1447800 w 5283200"/>
              <a:gd name="connsiteY15" fmla="*/ 1046147 h 1795447"/>
              <a:gd name="connsiteX16" fmla="*/ 1498600 w 5283200"/>
              <a:gd name="connsiteY16" fmla="*/ 957247 h 1795447"/>
              <a:gd name="connsiteX17" fmla="*/ 1562100 w 5283200"/>
              <a:gd name="connsiteY17" fmla="*/ 893747 h 1795447"/>
              <a:gd name="connsiteX18" fmla="*/ 1612900 w 5283200"/>
              <a:gd name="connsiteY18" fmla="*/ 830247 h 1795447"/>
              <a:gd name="connsiteX19" fmla="*/ 1765300 w 5283200"/>
              <a:gd name="connsiteY19" fmla="*/ 703247 h 1795447"/>
              <a:gd name="connsiteX20" fmla="*/ 1803400 w 5283200"/>
              <a:gd name="connsiteY20" fmla="*/ 690547 h 1795447"/>
              <a:gd name="connsiteX21" fmla="*/ 2171700 w 5283200"/>
              <a:gd name="connsiteY21" fmla="*/ 703247 h 1795447"/>
              <a:gd name="connsiteX22" fmla="*/ 2247900 w 5283200"/>
              <a:gd name="connsiteY22" fmla="*/ 728647 h 1795447"/>
              <a:gd name="connsiteX23" fmla="*/ 2400300 w 5283200"/>
              <a:gd name="connsiteY23" fmla="*/ 754047 h 1795447"/>
              <a:gd name="connsiteX24" fmla="*/ 2540000 w 5283200"/>
              <a:gd name="connsiteY24" fmla="*/ 792147 h 1795447"/>
              <a:gd name="connsiteX25" fmla="*/ 2895600 w 5283200"/>
              <a:gd name="connsiteY25" fmla="*/ 779447 h 1795447"/>
              <a:gd name="connsiteX26" fmla="*/ 3060700 w 5283200"/>
              <a:gd name="connsiteY26" fmla="*/ 588947 h 1795447"/>
              <a:gd name="connsiteX27" fmla="*/ 3136900 w 5283200"/>
              <a:gd name="connsiteY27" fmla="*/ 500047 h 1795447"/>
              <a:gd name="connsiteX28" fmla="*/ 3213100 w 5283200"/>
              <a:gd name="connsiteY28" fmla="*/ 398447 h 1795447"/>
              <a:gd name="connsiteX29" fmla="*/ 3314700 w 5283200"/>
              <a:gd name="connsiteY29" fmla="*/ 296847 h 1795447"/>
              <a:gd name="connsiteX30" fmla="*/ 3378200 w 5283200"/>
              <a:gd name="connsiteY30" fmla="*/ 271447 h 1795447"/>
              <a:gd name="connsiteX31" fmla="*/ 3581400 w 5283200"/>
              <a:gd name="connsiteY31" fmla="*/ 296847 h 1795447"/>
              <a:gd name="connsiteX32" fmla="*/ 3632200 w 5283200"/>
              <a:gd name="connsiteY32" fmla="*/ 322247 h 1795447"/>
              <a:gd name="connsiteX33" fmla="*/ 3695700 w 5283200"/>
              <a:gd name="connsiteY33" fmla="*/ 347647 h 1795447"/>
              <a:gd name="connsiteX34" fmla="*/ 3886200 w 5283200"/>
              <a:gd name="connsiteY34" fmla="*/ 449247 h 1795447"/>
              <a:gd name="connsiteX35" fmla="*/ 4127500 w 5283200"/>
              <a:gd name="connsiteY35" fmla="*/ 487347 h 1795447"/>
              <a:gd name="connsiteX36" fmla="*/ 4495800 w 5283200"/>
              <a:gd name="connsiteY36" fmla="*/ 474647 h 1795447"/>
              <a:gd name="connsiteX37" fmla="*/ 4597400 w 5283200"/>
              <a:gd name="connsiteY37" fmla="*/ 423847 h 1795447"/>
              <a:gd name="connsiteX38" fmla="*/ 4686300 w 5283200"/>
              <a:gd name="connsiteY38" fmla="*/ 373047 h 1795447"/>
              <a:gd name="connsiteX39" fmla="*/ 4876800 w 5283200"/>
              <a:gd name="connsiteY39" fmla="*/ 271447 h 1795447"/>
              <a:gd name="connsiteX40" fmla="*/ 4953000 w 5283200"/>
              <a:gd name="connsiteY40" fmla="*/ 207947 h 1795447"/>
              <a:gd name="connsiteX41" fmla="*/ 5003800 w 5283200"/>
              <a:gd name="connsiteY41" fmla="*/ 182547 h 1795447"/>
              <a:gd name="connsiteX42" fmla="*/ 5118100 w 5283200"/>
              <a:gd name="connsiteY42" fmla="*/ 80947 h 1795447"/>
              <a:gd name="connsiteX43" fmla="*/ 5194300 w 5283200"/>
              <a:gd name="connsiteY43" fmla="*/ 30147 h 1795447"/>
              <a:gd name="connsiteX44" fmla="*/ 5232400 w 5283200"/>
              <a:gd name="connsiteY44" fmla="*/ 4747 h 1795447"/>
              <a:gd name="connsiteX45" fmla="*/ 5270500 w 5283200"/>
              <a:gd name="connsiteY45" fmla="*/ 30147 h 1795447"/>
              <a:gd name="connsiteX46" fmla="*/ 5283200 w 5283200"/>
              <a:gd name="connsiteY46" fmla="*/ 68247 h 1795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5283200" h="1795447">
                <a:moveTo>
                  <a:pt x="0" y="1795447"/>
                </a:moveTo>
                <a:cubicBezTo>
                  <a:pt x="8467" y="1723480"/>
                  <a:pt x="12662" y="1650882"/>
                  <a:pt x="25400" y="1579547"/>
                </a:cubicBezTo>
                <a:cubicBezTo>
                  <a:pt x="38474" y="1506332"/>
                  <a:pt x="72437" y="1409071"/>
                  <a:pt x="101600" y="1338247"/>
                </a:cubicBezTo>
                <a:cubicBezTo>
                  <a:pt x="117475" y="1299694"/>
                  <a:pt x="128356" y="1258009"/>
                  <a:pt x="152400" y="1223947"/>
                </a:cubicBezTo>
                <a:cubicBezTo>
                  <a:pt x="180020" y="1184819"/>
                  <a:pt x="220133" y="1156214"/>
                  <a:pt x="254000" y="1122347"/>
                </a:cubicBezTo>
                <a:cubicBezTo>
                  <a:pt x="301566" y="1074781"/>
                  <a:pt x="275061" y="1089927"/>
                  <a:pt x="330200" y="1071547"/>
                </a:cubicBezTo>
                <a:cubicBezTo>
                  <a:pt x="393700" y="1080014"/>
                  <a:pt x="458551" y="1081410"/>
                  <a:pt x="520700" y="1096947"/>
                </a:cubicBezTo>
                <a:cubicBezTo>
                  <a:pt x="544647" y="1102934"/>
                  <a:pt x="562530" y="1123227"/>
                  <a:pt x="584200" y="1135047"/>
                </a:cubicBezTo>
                <a:cubicBezTo>
                  <a:pt x="609131" y="1148645"/>
                  <a:pt x="635870" y="1158838"/>
                  <a:pt x="660400" y="1173147"/>
                </a:cubicBezTo>
                <a:cubicBezTo>
                  <a:pt x="739284" y="1219163"/>
                  <a:pt x="730406" y="1222476"/>
                  <a:pt x="800100" y="1274747"/>
                </a:cubicBezTo>
                <a:cubicBezTo>
                  <a:pt x="839965" y="1304646"/>
                  <a:pt x="849723" y="1306646"/>
                  <a:pt x="901700" y="1325547"/>
                </a:cubicBezTo>
                <a:cubicBezTo>
                  <a:pt x="926862" y="1334697"/>
                  <a:pt x="977900" y="1350947"/>
                  <a:pt x="977900" y="1350947"/>
                </a:cubicBezTo>
                <a:cubicBezTo>
                  <a:pt x="1037167" y="1346714"/>
                  <a:pt x="1097557" y="1350488"/>
                  <a:pt x="1155700" y="1338247"/>
                </a:cubicBezTo>
                <a:cubicBezTo>
                  <a:pt x="1179855" y="1333162"/>
                  <a:pt x="1198978" y="1314303"/>
                  <a:pt x="1219200" y="1300147"/>
                </a:cubicBezTo>
                <a:cubicBezTo>
                  <a:pt x="1260000" y="1271587"/>
                  <a:pt x="1300107" y="1235650"/>
                  <a:pt x="1333500" y="1198547"/>
                </a:cubicBezTo>
                <a:cubicBezTo>
                  <a:pt x="1383963" y="1142476"/>
                  <a:pt x="1408740" y="1109620"/>
                  <a:pt x="1447800" y="1046147"/>
                </a:cubicBezTo>
                <a:cubicBezTo>
                  <a:pt x="1465688" y="1017080"/>
                  <a:pt x="1478122" y="984551"/>
                  <a:pt x="1498600" y="957247"/>
                </a:cubicBezTo>
                <a:cubicBezTo>
                  <a:pt x="1516561" y="933300"/>
                  <a:pt x="1542075" y="915997"/>
                  <a:pt x="1562100" y="893747"/>
                </a:cubicBezTo>
                <a:cubicBezTo>
                  <a:pt x="1580233" y="873599"/>
                  <a:pt x="1594666" y="850304"/>
                  <a:pt x="1612900" y="830247"/>
                </a:cubicBezTo>
                <a:cubicBezTo>
                  <a:pt x="1643656" y="796416"/>
                  <a:pt x="1716177" y="719621"/>
                  <a:pt x="1765300" y="703247"/>
                </a:cubicBezTo>
                <a:lnTo>
                  <a:pt x="1803400" y="690547"/>
                </a:lnTo>
                <a:cubicBezTo>
                  <a:pt x="1926167" y="694780"/>
                  <a:pt x="2049309" y="692756"/>
                  <a:pt x="2171700" y="703247"/>
                </a:cubicBezTo>
                <a:cubicBezTo>
                  <a:pt x="2198376" y="705534"/>
                  <a:pt x="2221764" y="722839"/>
                  <a:pt x="2247900" y="728647"/>
                </a:cubicBezTo>
                <a:cubicBezTo>
                  <a:pt x="2298174" y="739819"/>
                  <a:pt x="2350781" y="739899"/>
                  <a:pt x="2400300" y="754047"/>
                </a:cubicBezTo>
                <a:cubicBezTo>
                  <a:pt x="2505983" y="784242"/>
                  <a:pt x="2459301" y="771972"/>
                  <a:pt x="2540000" y="792147"/>
                </a:cubicBezTo>
                <a:cubicBezTo>
                  <a:pt x="2658533" y="787914"/>
                  <a:pt x="2779973" y="805876"/>
                  <a:pt x="2895600" y="779447"/>
                </a:cubicBezTo>
                <a:cubicBezTo>
                  <a:pt x="2932870" y="770928"/>
                  <a:pt x="3041747" y="612638"/>
                  <a:pt x="3060700" y="588947"/>
                </a:cubicBezTo>
                <a:cubicBezTo>
                  <a:pt x="3085081" y="558470"/>
                  <a:pt x="3112519" y="530524"/>
                  <a:pt x="3136900" y="500047"/>
                </a:cubicBezTo>
                <a:cubicBezTo>
                  <a:pt x="3163345" y="466990"/>
                  <a:pt x="3187700" y="432314"/>
                  <a:pt x="3213100" y="398447"/>
                </a:cubicBezTo>
                <a:cubicBezTo>
                  <a:pt x="3250421" y="348686"/>
                  <a:pt x="3256498" y="331768"/>
                  <a:pt x="3314700" y="296847"/>
                </a:cubicBezTo>
                <a:cubicBezTo>
                  <a:pt x="3334248" y="285118"/>
                  <a:pt x="3357033" y="279914"/>
                  <a:pt x="3378200" y="271447"/>
                </a:cubicBezTo>
                <a:cubicBezTo>
                  <a:pt x="3445933" y="279914"/>
                  <a:pt x="3514465" y="283460"/>
                  <a:pt x="3581400" y="296847"/>
                </a:cubicBezTo>
                <a:cubicBezTo>
                  <a:pt x="3599964" y="300560"/>
                  <a:pt x="3614900" y="314558"/>
                  <a:pt x="3632200" y="322247"/>
                </a:cubicBezTo>
                <a:cubicBezTo>
                  <a:pt x="3653032" y="331506"/>
                  <a:pt x="3675585" y="336919"/>
                  <a:pt x="3695700" y="347647"/>
                </a:cubicBezTo>
                <a:cubicBezTo>
                  <a:pt x="3744178" y="373502"/>
                  <a:pt x="3822149" y="434176"/>
                  <a:pt x="3886200" y="449247"/>
                </a:cubicBezTo>
                <a:cubicBezTo>
                  <a:pt x="3933060" y="460273"/>
                  <a:pt x="4066123" y="478579"/>
                  <a:pt x="4127500" y="487347"/>
                </a:cubicBezTo>
                <a:cubicBezTo>
                  <a:pt x="4250267" y="483114"/>
                  <a:pt x="4374067" y="491097"/>
                  <a:pt x="4495800" y="474647"/>
                </a:cubicBezTo>
                <a:cubicBezTo>
                  <a:pt x="4533323" y="469576"/>
                  <a:pt x="4563991" y="441665"/>
                  <a:pt x="4597400" y="423847"/>
                </a:cubicBezTo>
                <a:cubicBezTo>
                  <a:pt x="4627515" y="407786"/>
                  <a:pt x="4656185" y="389108"/>
                  <a:pt x="4686300" y="373047"/>
                </a:cubicBezTo>
                <a:cubicBezTo>
                  <a:pt x="4743407" y="342590"/>
                  <a:pt x="4822647" y="308938"/>
                  <a:pt x="4876800" y="271447"/>
                </a:cubicBezTo>
                <a:cubicBezTo>
                  <a:pt x="4903984" y="252627"/>
                  <a:pt x="4925913" y="226908"/>
                  <a:pt x="4953000" y="207947"/>
                </a:cubicBezTo>
                <a:cubicBezTo>
                  <a:pt x="4968510" y="197090"/>
                  <a:pt x="4988856" y="194170"/>
                  <a:pt x="5003800" y="182547"/>
                </a:cubicBezTo>
                <a:cubicBezTo>
                  <a:pt x="5238503" y="0"/>
                  <a:pt x="4932877" y="210603"/>
                  <a:pt x="5118100" y="80947"/>
                </a:cubicBezTo>
                <a:cubicBezTo>
                  <a:pt x="5143109" y="63441"/>
                  <a:pt x="5168900" y="47080"/>
                  <a:pt x="5194300" y="30147"/>
                </a:cubicBezTo>
                <a:lnTo>
                  <a:pt x="5232400" y="4747"/>
                </a:lnTo>
                <a:cubicBezTo>
                  <a:pt x="5245100" y="13214"/>
                  <a:pt x="5260965" y="18228"/>
                  <a:pt x="5270500" y="30147"/>
                </a:cubicBezTo>
                <a:cubicBezTo>
                  <a:pt x="5278863" y="40600"/>
                  <a:pt x="5283200" y="68247"/>
                  <a:pt x="5283200" y="68247"/>
                </a:cubicBezTo>
              </a:path>
            </a:pathLst>
          </a:custGeom>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9" name="Oval 28"/>
          <p:cNvSpPr/>
          <p:nvPr/>
        </p:nvSpPr>
        <p:spPr>
          <a:xfrm>
            <a:off x="8013700" y="3687233"/>
            <a:ext cx="63500" cy="7620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p:cNvSpPr/>
          <p:nvPr/>
        </p:nvSpPr>
        <p:spPr>
          <a:xfrm>
            <a:off x="6358467" y="4618567"/>
            <a:ext cx="63500" cy="7620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p:cNvSpPr/>
          <p:nvPr/>
        </p:nvSpPr>
        <p:spPr>
          <a:xfrm>
            <a:off x="9275233" y="3657600"/>
            <a:ext cx="63500" cy="7620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p:cNvSpPr/>
          <p:nvPr/>
        </p:nvSpPr>
        <p:spPr>
          <a:xfrm>
            <a:off x="9850967" y="3225800"/>
            <a:ext cx="63500" cy="7620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p:cNvSpPr/>
          <p:nvPr/>
        </p:nvSpPr>
        <p:spPr>
          <a:xfrm>
            <a:off x="10642600" y="3276600"/>
            <a:ext cx="63500" cy="7620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p:nvPr/>
        </p:nvSpPr>
        <p:spPr>
          <a:xfrm>
            <a:off x="8593667" y="3615267"/>
            <a:ext cx="63500" cy="7620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6510867" y="4770967"/>
            <a:ext cx="63500" cy="7620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p:nvPr/>
        </p:nvSpPr>
        <p:spPr>
          <a:xfrm>
            <a:off x="6807200" y="3975100"/>
            <a:ext cx="63500" cy="7620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Oval 35"/>
          <p:cNvSpPr/>
          <p:nvPr/>
        </p:nvSpPr>
        <p:spPr>
          <a:xfrm>
            <a:off x="7209367" y="4013200"/>
            <a:ext cx="63500" cy="7620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571516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title"/>
          </p:nvPr>
        </p:nvSpPr>
        <p:spPr/>
        <p:txBody>
          <a:bodyPr/>
          <a:lstStyle/>
          <a:p>
            <a:r>
              <a:rPr lang="en-US" dirty="0"/>
              <a:t>Supervised Learning</a:t>
            </a:r>
            <a:endParaRPr lang="sk-SK" dirty="0"/>
          </a:p>
        </p:txBody>
      </p:sp>
      <p:pic>
        <p:nvPicPr>
          <p:cNvPr id="4" name="Zástupný objekt pre obsah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98582" y="1871497"/>
            <a:ext cx="5285451" cy="2427741"/>
          </a:xfrm>
        </p:spPr>
      </p:pic>
      <p:pic>
        <p:nvPicPr>
          <p:cNvPr id="5" name="Obrázok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98582" y="4455325"/>
            <a:ext cx="2477139" cy="1776201"/>
          </a:xfrm>
          <a:prstGeom prst="rect">
            <a:avLst/>
          </a:prstGeom>
        </p:spPr>
      </p:pic>
      <p:pic>
        <p:nvPicPr>
          <p:cNvPr id="6" name="Obrázok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87616" y="4453567"/>
            <a:ext cx="2960335" cy="1776201"/>
          </a:xfrm>
          <a:prstGeom prst="rect">
            <a:avLst/>
          </a:prstGeom>
        </p:spPr>
      </p:pic>
      <p:pic>
        <p:nvPicPr>
          <p:cNvPr id="7" name="Obrázok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49814" y="1867507"/>
            <a:ext cx="4389850" cy="2422110"/>
          </a:xfrm>
          <a:prstGeom prst="rect">
            <a:avLst/>
          </a:prstGeom>
        </p:spPr>
      </p:pic>
      <p:pic>
        <p:nvPicPr>
          <p:cNvPr id="8" name="Obrázok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759845" y="4455325"/>
            <a:ext cx="3394518" cy="1776201"/>
          </a:xfrm>
          <a:prstGeom prst="rect">
            <a:avLst/>
          </a:prstGeom>
        </p:spPr>
      </p:pic>
      <p:sp>
        <p:nvSpPr>
          <p:cNvPr id="10" name="Zástupný objekt pre číslo snímky 9"/>
          <p:cNvSpPr>
            <a:spLocks noGrp="1"/>
          </p:cNvSpPr>
          <p:nvPr>
            <p:ph type="sldNum" sz="quarter" idx="12"/>
          </p:nvPr>
        </p:nvSpPr>
        <p:spPr/>
        <p:txBody>
          <a:bodyPr/>
          <a:lstStyle/>
          <a:p>
            <a:pPr defTabSz="457200"/>
            <a:fld id="{C014DD1E-5D91-48A3-AD6D-45FBA980D106}" type="slidenum">
              <a:rPr lang="sk-SK">
                <a:latin typeface="Calibri" panose="020F0502020204030204"/>
              </a:rPr>
              <a:pPr defTabSz="457200"/>
              <a:t>3</a:t>
            </a:fld>
            <a:endParaRPr lang="sk-SK">
              <a:latin typeface="Calibri" panose="020F0502020204030204"/>
            </a:endParaRPr>
          </a:p>
        </p:txBody>
      </p:sp>
    </p:spTree>
    <p:extLst>
      <p:ext uri="{BB962C8B-B14F-4D97-AF65-F5344CB8AC3E}">
        <p14:creationId xmlns:p14="http://schemas.microsoft.com/office/powerpoint/2010/main" val="1796599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Content Placeholder 2"/>
          <p:cNvSpPr txBox="1">
            <a:spLocks/>
          </p:cNvSpPr>
          <p:nvPr/>
        </p:nvSpPr>
        <p:spPr>
          <a:xfrm>
            <a:off x="49213" y="795564"/>
            <a:ext cx="9551987" cy="5290388"/>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Formally, given training set (</a:t>
            </a:r>
            <a:r>
              <a:rPr lang="en-US" dirty="0" err="1"/>
              <a:t>x</a:t>
            </a:r>
            <a:r>
              <a:rPr lang="en-US" baseline="-25000" dirty="0" err="1"/>
              <a:t>i,</a:t>
            </a:r>
            <a:r>
              <a:rPr lang="en-US" dirty="0" err="1"/>
              <a:t>y</a:t>
            </a:r>
            <a:r>
              <a:rPr lang="en-US" baseline="-25000" dirty="0" err="1"/>
              <a:t>i</a:t>
            </a:r>
            <a:r>
              <a:rPr lang="en-US" dirty="0"/>
              <a:t>) for </a:t>
            </a:r>
            <a:r>
              <a:rPr lang="en-US" dirty="0" err="1"/>
              <a:t>i</a:t>
            </a:r>
            <a:r>
              <a:rPr lang="en-US" dirty="0"/>
              <a:t>=1…n, we want to create a regression model f that can predict label y for a new x.  </a:t>
            </a:r>
          </a:p>
        </p:txBody>
      </p:sp>
      <p:sp>
        <p:nvSpPr>
          <p:cNvPr id="2" name="Title 1"/>
          <p:cNvSpPr>
            <a:spLocks noGrp="1"/>
          </p:cNvSpPr>
          <p:nvPr>
            <p:ph type="title"/>
          </p:nvPr>
        </p:nvSpPr>
        <p:spPr/>
        <p:txBody>
          <a:bodyPr/>
          <a:lstStyle/>
          <a:p>
            <a:r>
              <a:rPr lang="en-US" dirty="0"/>
              <a:t>Regression</a:t>
            </a:r>
          </a:p>
        </p:txBody>
      </p:sp>
      <p:cxnSp>
        <p:nvCxnSpPr>
          <p:cNvPr id="14" name="Straight Arrow Connector 13"/>
          <p:cNvCxnSpPr/>
          <p:nvPr/>
        </p:nvCxnSpPr>
        <p:spPr>
          <a:xfrm>
            <a:off x="6138333" y="6208892"/>
            <a:ext cx="5827889"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flipH="1" flipV="1">
            <a:off x="6124222" y="2088444"/>
            <a:ext cx="14111" cy="410633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6153856" y="6271280"/>
            <a:ext cx="366657" cy="523220"/>
          </a:xfrm>
          <a:prstGeom prst="rect">
            <a:avLst/>
          </a:prstGeom>
          <a:noFill/>
        </p:spPr>
        <p:txBody>
          <a:bodyPr wrap="none" rtlCol="0">
            <a:spAutoFit/>
          </a:bodyPr>
          <a:lstStyle/>
          <a:p>
            <a:r>
              <a:rPr lang="en-US" sz="2800" dirty="0"/>
              <a:t>0</a:t>
            </a:r>
          </a:p>
        </p:txBody>
      </p:sp>
      <p:sp>
        <p:nvSpPr>
          <p:cNvPr id="19" name="TextBox 18"/>
          <p:cNvSpPr txBox="1"/>
          <p:nvPr/>
        </p:nvSpPr>
        <p:spPr>
          <a:xfrm>
            <a:off x="11078633" y="6195080"/>
            <a:ext cx="912630" cy="523220"/>
          </a:xfrm>
          <a:prstGeom prst="rect">
            <a:avLst/>
          </a:prstGeom>
          <a:noFill/>
        </p:spPr>
        <p:txBody>
          <a:bodyPr wrap="none" rtlCol="0">
            <a:spAutoFit/>
          </a:bodyPr>
          <a:lstStyle/>
          <a:p>
            <a:r>
              <a:rPr lang="en-US" sz="2800" dirty="0"/>
              <a:t>2000</a:t>
            </a:r>
          </a:p>
        </p:txBody>
      </p:sp>
      <p:sp>
        <p:nvSpPr>
          <p:cNvPr id="20" name="TextBox 19"/>
          <p:cNvSpPr txBox="1"/>
          <p:nvPr/>
        </p:nvSpPr>
        <p:spPr>
          <a:xfrm>
            <a:off x="6756401" y="6231235"/>
            <a:ext cx="5143499" cy="461665"/>
          </a:xfrm>
          <a:prstGeom prst="rect">
            <a:avLst/>
          </a:prstGeom>
          <a:noFill/>
        </p:spPr>
        <p:txBody>
          <a:bodyPr wrap="square" rtlCol="0">
            <a:spAutoFit/>
          </a:bodyPr>
          <a:lstStyle/>
          <a:p>
            <a:r>
              <a:rPr lang="en-US" sz="2400" dirty="0"/>
              <a:t>Number of Businessweek clicks</a:t>
            </a:r>
          </a:p>
        </p:txBody>
      </p:sp>
      <p:sp>
        <p:nvSpPr>
          <p:cNvPr id="21" name="TextBox 20"/>
          <p:cNvSpPr txBox="1"/>
          <p:nvPr/>
        </p:nvSpPr>
        <p:spPr>
          <a:xfrm rot="16200000">
            <a:off x="5194758" y="4088292"/>
            <a:ext cx="1351652" cy="523220"/>
          </a:xfrm>
          <a:prstGeom prst="rect">
            <a:avLst/>
          </a:prstGeom>
          <a:noFill/>
        </p:spPr>
        <p:txBody>
          <a:bodyPr wrap="none" rtlCol="0">
            <a:spAutoFit/>
          </a:bodyPr>
          <a:lstStyle/>
          <a:p>
            <a:r>
              <a:rPr lang="en-US" sz="2800" dirty="0"/>
              <a:t> Income</a:t>
            </a:r>
          </a:p>
        </p:txBody>
      </p:sp>
      <p:sp>
        <p:nvSpPr>
          <p:cNvPr id="22" name="TextBox 21"/>
          <p:cNvSpPr txBox="1"/>
          <p:nvPr/>
        </p:nvSpPr>
        <p:spPr>
          <a:xfrm>
            <a:off x="5712178" y="5739290"/>
            <a:ext cx="366657" cy="523220"/>
          </a:xfrm>
          <a:prstGeom prst="rect">
            <a:avLst/>
          </a:prstGeom>
          <a:noFill/>
        </p:spPr>
        <p:txBody>
          <a:bodyPr wrap="none" rtlCol="0">
            <a:spAutoFit/>
          </a:bodyPr>
          <a:lstStyle/>
          <a:p>
            <a:r>
              <a:rPr lang="en-US" sz="2800" dirty="0"/>
              <a:t>0</a:t>
            </a:r>
          </a:p>
        </p:txBody>
      </p:sp>
      <p:sp>
        <p:nvSpPr>
          <p:cNvPr id="3" name="TextBox 2"/>
          <p:cNvSpPr txBox="1"/>
          <p:nvPr/>
        </p:nvSpPr>
        <p:spPr>
          <a:xfrm>
            <a:off x="8520289" y="3251199"/>
            <a:ext cx="495072" cy="369332"/>
          </a:xfrm>
          <a:prstGeom prst="rect">
            <a:avLst/>
          </a:prstGeom>
          <a:noFill/>
        </p:spPr>
        <p:txBody>
          <a:bodyPr wrap="none" rtlCol="0">
            <a:spAutoFit/>
          </a:bodyPr>
          <a:lstStyle/>
          <a:p>
            <a:r>
              <a:rPr lang="en-US" dirty="0"/>
              <a:t>f(x)</a:t>
            </a:r>
          </a:p>
        </p:txBody>
      </p:sp>
      <p:sp>
        <p:nvSpPr>
          <p:cNvPr id="8" name="TextBox 7"/>
          <p:cNvSpPr txBox="1"/>
          <p:nvPr/>
        </p:nvSpPr>
        <p:spPr>
          <a:xfrm>
            <a:off x="296334" y="2964892"/>
            <a:ext cx="5190066" cy="707886"/>
          </a:xfrm>
          <a:prstGeom prst="rect">
            <a:avLst/>
          </a:prstGeom>
          <a:noFill/>
        </p:spPr>
        <p:txBody>
          <a:bodyPr wrap="square" rtlCol="0">
            <a:spAutoFit/>
          </a:bodyPr>
          <a:lstStyle/>
          <a:p>
            <a:endParaRPr lang="en-US" sz="2000" dirty="0"/>
          </a:p>
          <a:p>
            <a:r>
              <a:rPr lang="en-US" sz="2000" dirty="0"/>
              <a:t>f(x) = function(Number of Businessweek clicks) </a:t>
            </a:r>
          </a:p>
        </p:txBody>
      </p:sp>
      <p:sp>
        <p:nvSpPr>
          <p:cNvPr id="27" name="Freeform 26"/>
          <p:cNvSpPr/>
          <p:nvPr/>
        </p:nvSpPr>
        <p:spPr>
          <a:xfrm>
            <a:off x="6515100" y="2890853"/>
            <a:ext cx="5283200" cy="1795447"/>
          </a:xfrm>
          <a:custGeom>
            <a:avLst/>
            <a:gdLst>
              <a:gd name="connsiteX0" fmla="*/ 0 w 5283200"/>
              <a:gd name="connsiteY0" fmla="*/ 1795447 h 1795447"/>
              <a:gd name="connsiteX1" fmla="*/ 25400 w 5283200"/>
              <a:gd name="connsiteY1" fmla="*/ 1579547 h 1795447"/>
              <a:gd name="connsiteX2" fmla="*/ 101600 w 5283200"/>
              <a:gd name="connsiteY2" fmla="*/ 1338247 h 1795447"/>
              <a:gd name="connsiteX3" fmla="*/ 152400 w 5283200"/>
              <a:gd name="connsiteY3" fmla="*/ 1223947 h 1795447"/>
              <a:gd name="connsiteX4" fmla="*/ 254000 w 5283200"/>
              <a:gd name="connsiteY4" fmla="*/ 1122347 h 1795447"/>
              <a:gd name="connsiteX5" fmla="*/ 330200 w 5283200"/>
              <a:gd name="connsiteY5" fmla="*/ 1071547 h 1795447"/>
              <a:gd name="connsiteX6" fmla="*/ 520700 w 5283200"/>
              <a:gd name="connsiteY6" fmla="*/ 1096947 h 1795447"/>
              <a:gd name="connsiteX7" fmla="*/ 584200 w 5283200"/>
              <a:gd name="connsiteY7" fmla="*/ 1135047 h 1795447"/>
              <a:gd name="connsiteX8" fmla="*/ 660400 w 5283200"/>
              <a:gd name="connsiteY8" fmla="*/ 1173147 h 1795447"/>
              <a:gd name="connsiteX9" fmla="*/ 800100 w 5283200"/>
              <a:gd name="connsiteY9" fmla="*/ 1274747 h 1795447"/>
              <a:gd name="connsiteX10" fmla="*/ 901700 w 5283200"/>
              <a:gd name="connsiteY10" fmla="*/ 1325547 h 1795447"/>
              <a:gd name="connsiteX11" fmla="*/ 977900 w 5283200"/>
              <a:gd name="connsiteY11" fmla="*/ 1350947 h 1795447"/>
              <a:gd name="connsiteX12" fmla="*/ 1155700 w 5283200"/>
              <a:gd name="connsiteY12" fmla="*/ 1338247 h 1795447"/>
              <a:gd name="connsiteX13" fmla="*/ 1219200 w 5283200"/>
              <a:gd name="connsiteY13" fmla="*/ 1300147 h 1795447"/>
              <a:gd name="connsiteX14" fmla="*/ 1333500 w 5283200"/>
              <a:gd name="connsiteY14" fmla="*/ 1198547 h 1795447"/>
              <a:gd name="connsiteX15" fmla="*/ 1447800 w 5283200"/>
              <a:gd name="connsiteY15" fmla="*/ 1046147 h 1795447"/>
              <a:gd name="connsiteX16" fmla="*/ 1498600 w 5283200"/>
              <a:gd name="connsiteY16" fmla="*/ 957247 h 1795447"/>
              <a:gd name="connsiteX17" fmla="*/ 1562100 w 5283200"/>
              <a:gd name="connsiteY17" fmla="*/ 893747 h 1795447"/>
              <a:gd name="connsiteX18" fmla="*/ 1612900 w 5283200"/>
              <a:gd name="connsiteY18" fmla="*/ 830247 h 1795447"/>
              <a:gd name="connsiteX19" fmla="*/ 1765300 w 5283200"/>
              <a:gd name="connsiteY19" fmla="*/ 703247 h 1795447"/>
              <a:gd name="connsiteX20" fmla="*/ 1803400 w 5283200"/>
              <a:gd name="connsiteY20" fmla="*/ 690547 h 1795447"/>
              <a:gd name="connsiteX21" fmla="*/ 2171700 w 5283200"/>
              <a:gd name="connsiteY21" fmla="*/ 703247 h 1795447"/>
              <a:gd name="connsiteX22" fmla="*/ 2247900 w 5283200"/>
              <a:gd name="connsiteY22" fmla="*/ 728647 h 1795447"/>
              <a:gd name="connsiteX23" fmla="*/ 2400300 w 5283200"/>
              <a:gd name="connsiteY23" fmla="*/ 754047 h 1795447"/>
              <a:gd name="connsiteX24" fmla="*/ 2540000 w 5283200"/>
              <a:gd name="connsiteY24" fmla="*/ 792147 h 1795447"/>
              <a:gd name="connsiteX25" fmla="*/ 2895600 w 5283200"/>
              <a:gd name="connsiteY25" fmla="*/ 779447 h 1795447"/>
              <a:gd name="connsiteX26" fmla="*/ 3060700 w 5283200"/>
              <a:gd name="connsiteY26" fmla="*/ 588947 h 1795447"/>
              <a:gd name="connsiteX27" fmla="*/ 3136900 w 5283200"/>
              <a:gd name="connsiteY27" fmla="*/ 500047 h 1795447"/>
              <a:gd name="connsiteX28" fmla="*/ 3213100 w 5283200"/>
              <a:gd name="connsiteY28" fmla="*/ 398447 h 1795447"/>
              <a:gd name="connsiteX29" fmla="*/ 3314700 w 5283200"/>
              <a:gd name="connsiteY29" fmla="*/ 296847 h 1795447"/>
              <a:gd name="connsiteX30" fmla="*/ 3378200 w 5283200"/>
              <a:gd name="connsiteY30" fmla="*/ 271447 h 1795447"/>
              <a:gd name="connsiteX31" fmla="*/ 3581400 w 5283200"/>
              <a:gd name="connsiteY31" fmla="*/ 296847 h 1795447"/>
              <a:gd name="connsiteX32" fmla="*/ 3632200 w 5283200"/>
              <a:gd name="connsiteY32" fmla="*/ 322247 h 1795447"/>
              <a:gd name="connsiteX33" fmla="*/ 3695700 w 5283200"/>
              <a:gd name="connsiteY33" fmla="*/ 347647 h 1795447"/>
              <a:gd name="connsiteX34" fmla="*/ 3886200 w 5283200"/>
              <a:gd name="connsiteY34" fmla="*/ 449247 h 1795447"/>
              <a:gd name="connsiteX35" fmla="*/ 4127500 w 5283200"/>
              <a:gd name="connsiteY35" fmla="*/ 487347 h 1795447"/>
              <a:gd name="connsiteX36" fmla="*/ 4495800 w 5283200"/>
              <a:gd name="connsiteY36" fmla="*/ 474647 h 1795447"/>
              <a:gd name="connsiteX37" fmla="*/ 4597400 w 5283200"/>
              <a:gd name="connsiteY37" fmla="*/ 423847 h 1795447"/>
              <a:gd name="connsiteX38" fmla="*/ 4686300 w 5283200"/>
              <a:gd name="connsiteY38" fmla="*/ 373047 h 1795447"/>
              <a:gd name="connsiteX39" fmla="*/ 4876800 w 5283200"/>
              <a:gd name="connsiteY39" fmla="*/ 271447 h 1795447"/>
              <a:gd name="connsiteX40" fmla="*/ 4953000 w 5283200"/>
              <a:gd name="connsiteY40" fmla="*/ 207947 h 1795447"/>
              <a:gd name="connsiteX41" fmla="*/ 5003800 w 5283200"/>
              <a:gd name="connsiteY41" fmla="*/ 182547 h 1795447"/>
              <a:gd name="connsiteX42" fmla="*/ 5118100 w 5283200"/>
              <a:gd name="connsiteY42" fmla="*/ 80947 h 1795447"/>
              <a:gd name="connsiteX43" fmla="*/ 5194300 w 5283200"/>
              <a:gd name="connsiteY43" fmla="*/ 30147 h 1795447"/>
              <a:gd name="connsiteX44" fmla="*/ 5232400 w 5283200"/>
              <a:gd name="connsiteY44" fmla="*/ 4747 h 1795447"/>
              <a:gd name="connsiteX45" fmla="*/ 5270500 w 5283200"/>
              <a:gd name="connsiteY45" fmla="*/ 30147 h 1795447"/>
              <a:gd name="connsiteX46" fmla="*/ 5283200 w 5283200"/>
              <a:gd name="connsiteY46" fmla="*/ 68247 h 1795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5283200" h="1795447">
                <a:moveTo>
                  <a:pt x="0" y="1795447"/>
                </a:moveTo>
                <a:cubicBezTo>
                  <a:pt x="8467" y="1723480"/>
                  <a:pt x="12662" y="1650882"/>
                  <a:pt x="25400" y="1579547"/>
                </a:cubicBezTo>
                <a:cubicBezTo>
                  <a:pt x="38474" y="1506332"/>
                  <a:pt x="72437" y="1409071"/>
                  <a:pt x="101600" y="1338247"/>
                </a:cubicBezTo>
                <a:cubicBezTo>
                  <a:pt x="117475" y="1299694"/>
                  <a:pt x="128356" y="1258009"/>
                  <a:pt x="152400" y="1223947"/>
                </a:cubicBezTo>
                <a:cubicBezTo>
                  <a:pt x="180020" y="1184819"/>
                  <a:pt x="220133" y="1156214"/>
                  <a:pt x="254000" y="1122347"/>
                </a:cubicBezTo>
                <a:cubicBezTo>
                  <a:pt x="301566" y="1074781"/>
                  <a:pt x="275061" y="1089927"/>
                  <a:pt x="330200" y="1071547"/>
                </a:cubicBezTo>
                <a:cubicBezTo>
                  <a:pt x="393700" y="1080014"/>
                  <a:pt x="458551" y="1081410"/>
                  <a:pt x="520700" y="1096947"/>
                </a:cubicBezTo>
                <a:cubicBezTo>
                  <a:pt x="544647" y="1102934"/>
                  <a:pt x="562530" y="1123227"/>
                  <a:pt x="584200" y="1135047"/>
                </a:cubicBezTo>
                <a:cubicBezTo>
                  <a:pt x="609131" y="1148645"/>
                  <a:pt x="635870" y="1158838"/>
                  <a:pt x="660400" y="1173147"/>
                </a:cubicBezTo>
                <a:cubicBezTo>
                  <a:pt x="739284" y="1219163"/>
                  <a:pt x="730406" y="1222476"/>
                  <a:pt x="800100" y="1274747"/>
                </a:cubicBezTo>
                <a:cubicBezTo>
                  <a:pt x="839965" y="1304646"/>
                  <a:pt x="849723" y="1306646"/>
                  <a:pt x="901700" y="1325547"/>
                </a:cubicBezTo>
                <a:cubicBezTo>
                  <a:pt x="926862" y="1334697"/>
                  <a:pt x="977900" y="1350947"/>
                  <a:pt x="977900" y="1350947"/>
                </a:cubicBezTo>
                <a:cubicBezTo>
                  <a:pt x="1037167" y="1346714"/>
                  <a:pt x="1097557" y="1350488"/>
                  <a:pt x="1155700" y="1338247"/>
                </a:cubicBezTo>
                <a:cubicBezTo>
                  <a:pt x="1179855" y="1333162"/>
                  <a:pt x="1198978" y="1314303"/>
                  <a:pt x="1219200" y="1300147"/>
                </a:cubicBezTo>
                <a:cubicBezTo>
                  <a:pt x="1260000" y="1271587"/>
                  <a:pt x="1300107" y="1235650"/>
                  <a:pt x="1333500" y="1198547"/>
                </a:cubicBezTo>
                <a:cubicBezTo>
                  <a:pt x="1383963" y="1142476"/>
                  <a:pt x="1408740" y="1109620"/>
                  <a:pt x="1447800" y="1046147"/>
                </a:cubicBezTo>
                <a:cubicBezTo>
                  <a:pt x="1465688" y="1017080"/>
                  <a:pt x="1478122" y="984551"/>
                  <a:pt x="1498600" y="957247"/>
                </a:cubicBezTo>
                <a:cubicBezTo>
                  <a:pt x="1516561" y="933300"/>
                  <a:pt x="1542075" y="915997"/>
                  <a:pt x="1562100" y="893747"/>
                </a:cubicBezTo>
                <a:cubicBezTo>
                  <a:pt x="1580233" y="873599"/>
                  <a:pt x="1594666" y="850304"/>
                  <a:pt x="1612900" y="830247"/>
                </a:cubicBezTo>
                <a:cubicBezTo>
                  <a:pt x="1643656" y="796416"/>
                  <a:pt x="1716177" y="719621"/>
                  <a:pt x="1765300" y="703247"/>
                </a:cubicBezTo>
                <a:lnTo>
                  <a:pt x="1803400" y="690547"/>
                </a:lnTo>
                <a:cubicBezTo>
                  <a:pt x="1926167" y="694780"/>
                  <a:pt x="2049309" y="692756"/>
                  <a:pt x="2171700" y="703247"/>
                </a:cubicBezTo>
                <a:cubicBezTo>
                  <a:pt x="2198376" y="705534"/>
                  <a:pt x="2221764" y="722839"/>
                  <a:pt x="2247900" y="728647"/>
                </a:cubicBezTo>
                <a:cubicBezTo>
                  <a:pt x="2298174" y="739819"/>
                  <a:pt x="2350781" y="739899"/>
                  <a:pt x="2400300" y="754047"/>
                </a:cubicBezTo>
                <a:cubicBezTo>
                  <a:pt x="2505983" y="784242"/>
                  <a:pt x="2459301" y="771972"/>
                  <a:pt x="2540000" y="792147"/>
                </a:cubicBezTo>
                <a:cubicBezTo>
                  <a:pt x="2658533" y="787914"/>
                  <a:pt x="2779973" y="805876"/>
                  <a:pt x="2895600" y="779447"/>
                </a:cubicBezTo>
                <a:cubicBezTo>
                  <a:pt x="2932870" y="770928"/>
                  <a:pt x="3041747" y="612638"/>
                  <a:pt x="3060700" y="588947"/>
                </a:cubicBezTo>
                <a:cubicBezTo>
                  <a:pt x="3085081" y="558470"/>
                  <a:pt x="3112519" y="530524"/>
                  <a:pt x="3136900" y="500047"/>
                </a:cubicBezTo>
                <a:cubicBezTo>
                  <a:pt x="3163345" y="466990"/>
                  <a:pt x="3187700" y="432314"/>
                  <a:pt x="3213100" y="398447"/>
                </a:cubicBezTo>
                <a:cubicBezTo>
                  <a:pt x="3250421" y="348686"/>
                  <a:pt x="3256498" y="331768"/>
                  <a:pt x="3314700" y="296847"/>
                </a:cubicBezTo>
                <a:cubicBezTo>
                  <a:pt x="3334248" y="285118"/>
                  <a:pt x="3357033" y="279914"/>
                  <a:pt x="3378200" y="271447"/>
                </a:cubicBezTo>
                <a:cubicBezTo>
                  <a:pt x="3445933" y="279914"/>
                  <a:pt x="3514465" y="283460"/>
                  <a:pt x="3581400" y="296847"/>
                </a:cubicBezTo>
                <a:cubicBezTo>
                  <a:pt x="3599964" y="300560"/>
                  <a:pt x="3614900" y="314558"/>
                  <a:pt x="3632200" y="322247"/>
                </a:cubicBezTo>
                <a:cubicBezTo>
                  <a:pt x="3653032" y="331506"/>
                  <a:pt x="3675585" y="336919"/>
                  <a:pt x="3695700" y="347647"/>
                </a:cubicBezTo>
                <a:cubicBezTo>
                  <a:pt x="3744178" y="373502"/>
                  <a:pt x="3822149" y="434176"/>
                  <a:pt x="3886200" y="449247"/>
                </a:cubicBezTo>
                <a:cubicBezTo>
                  <a:pt x="3933060" y="460273"/>
                  <a:pt x="4066123" y="478579"/>
                  <a:pt x="4127500" y="487347"/>
                </a:cubicBezTo>
                <a:cubicBezTo>
                  <a:pt x="4250267" y="483114"/>
                  <a:pt x="4374067" y="491097"/>
                  <a:pt x="4495800" y="474647"/>
                </a:cubicBezTo>
                <a:cubicBezTo>
                  <a:pt x="4533323" y="469576"/>
                  <a:pt x="4563991" y="441665"/>
                  <a:pt x="4597400" y="423847"/>
                </a:cubicBezTo>
                <a:cubicBezTo>
                  <a:pt x="4627515" y="407786"/>
                  <a:pt x="4656185" y="389108"/>
                  <a:pt x="4686300" y="373047"/>
                </a:cubicBezTo>
                <a:cubicBezTo>
                  <a:pt x="4743407" y="342590"/>
                  <a:pt x="4822647" y="308938"/>
                  <a:pt x="4876800" y="271447"/>
                </a:cubicBezTo>
                <a:cubicBezTo>
                  <a:pt x="4903984" y="252627"/>
                  <a:pt x="4925913" y="226908"/>
                  <a:pt x="4953000" y="207947"/>
                </a:cubicBezTo>
                <a:cubicBezTo>
                  <a:pt x="4968510" y="197090"/>
                  <a:pt x="4988856" y="194170"/>
                  <a:pt x="5003800" y="182547"/>
                </a:cubicBezTo>
                <a:cubicBezTo>
                  <a:pt x="5238503" y="0"/>
                  <a:pt x="4932877" y="210603"/>
                  <a:pt x="5118100" y="80947"/>
                </a:cubicBezTo>
                <a:cubicBezTo>
                  <a:pt x="5143109" y="63441"/>
                  <a:pt x="5168900" y="47080"/>
                  <a:pt x="5194300" y="30147"/>
                </a:cubicBezTo>
                <a:lnTo>
                  <a:pt x="5232400" y="4747"/>
                </a:lnTo>
                <a:cubicBezTo>
                  <a:pt x="5245100" y="13214"/>
                  <a:pt x="5260965" y="18228"/>
                  <a:pt x="5270500" y="30147"/>
                </a:cubicBezTo>
                <a:cubicBezTo>
                  <a:pt x="5278863" y="40600"/>
                  <a:pt x="5283200" y="68247"/>
                  <a:pt x="5283200" y="68247"/>
                </a:cubicBezTo>
              </a:path>
            </a:pathLst>
          </a:custGeom>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8" name="Oval 27"/>
          <p:cNvSpPr/>
          <p:nvPr/>
        </p:nvSpPr>
        <p:spPr>
          <a:xfrm>
            <a:off x="6807200" y="3975100"/>
            <a:ext cx="63500" cy="7620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p:cNvSpPr/>
          <p:nvPr/>
        </p:nvSpPr>
        <p:spPr>
          <a:xfrm>
            <a:off x="6358467" y="4618567"/>
            <a:ext cx="63500" cy="7620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Oval 30"/>
          <p:cNvSpPr/>
          <p:nvPr/>
        </p:nvSpPr>
        <p:spPr>
          <a:xfrm>
            <a:off x="7209367" y="4013200"/>
            <a:ext cx="63500" cy="7620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p:cNvSpPr/>
          <p:nvPr/>
        </p:nvSpPr>
        <p:spPr>
          <a:xfrm>
            <a:off x="9275233" y="3657600"/>
            <a:ext cx="63500" cy="7620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32"/>
          <p:cNvSpPr/>
          <p:nvPr/>
        </p:nvSpPr>
        <p:spPr>
          <a:xfrm>
            <a:off x="8593667" y="3615267"/>
            <a:ext cx="63500" cy="7620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p:cNvSpPr/>
          <p:nvPr/>
        </p:nvSpPr>
        <p:spPr>
          <a:xfrm>
            <a:off x="9850967" y="3225800"/>
            <a:ext cx="63500" cy="7620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p:cNvSpPr/>
          <p:nvPr/>
        </p:nvSpPr>
        <p:spPr>
          <a:xfrm>
            <a:off x="10642600" y="3276600"/>
            <a:ext cx="63500" cy="7620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TextBox 23"/>
          <p:cNvSpPr txBox="1"/>
          <p:nvPr/>
        </p:nvSpPr>
        <p:spPr>
          <a:xfrm>
            <a:off x="1955800" y="4394200"/>
            <a:ext cx="1433731" cy="369332"/>
          </a:xfrm>
          <a:prstGeom prst="rect">
            <a:avLst/>
          </a:prstGeom>
          <a:noFill/>
        </p:spPr>
        <p:txBody>
          <a:bodyPr wrap="none" rtlCol="0">
            <a:spAutoFit/>
          </a:bodyPr>
          <a:lstStyle/>
          <a:p>
            <a:r>
              <a:rPr lang="en-US"/>
              <a:t>(Overfitting?)</a:t>
            </a:r>
          </a:p>
        </p:txBody>
      </p:sp>
      <p:sp>
        <p:nvSpPr>
          <p:cNvPr id="25" name="Oval 24"/>
          <p:cNvSpPr/>
          <p:nvPr/>
        </p:nvSpPr>
        <p:spPr>
          <a:xfrm>
            <a:off x="8013700" y="3687233"/>
            <a:ext cx="63500" cy="7620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p:nvPr/>
        </p:nvSpPr>
        <p:spPr>
          <a:xfrm>
            <a:off x="6510867" y="4770967"/>
            <a:ext cx="63500" cy="7620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TextBox 38"/>
          <p:cNvSpPr txBox="1"/>
          <p:nvPr/>
        </p:nvSpPr>
        <p:spPr>
          <a:xfrm>
            <a:off x="6228646" y="2173413"/>
            <a:ext cx="1188772" cy="523220"/>
          </a:xfrm>
          <a:prstGeom prst="rect">
            <a:avLst/>
          </a:prstGeom>
          <a:noFill/>
        </p:spPr>
        <p:txBody>
          <a:bodyPr wrap="none" rtlCol="0">
            <a:spAutoFit/>
          </a:bodyPr>
          <a:lstStyle/>
          <a:p>
            <a:r>
              <a:rPr lang="en-US" sz="2800" dirty="0"/>
              <a:t>1,000K</a:t>
            </a:r>
          </a:p>
        </p:txBody>
      </p:sp>
    </p:spTree>
    <p:extLst>
      <p:ext uri="{BB962C8B-B14F-4D97-AF65-F5344CB8AC3E}">
        <p14:creationId xmlns:p14="http://schemas.microsoft.com/office/powerpoint/2010/main" val="9571516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Regression</a:t>
            </a:r>
          </a:p>
        </p:txBody>
      </p:sp>
      <p:cxnSp>
        <p:nvCxnSpPr>
          <p:cNvPr id="14" name="Straight Arrow Connector 13"/>
          <p:cNvCxnSpPr/>
          <p:nvPr/>
        </p:nvCxnSpPr>
        <p:spPr>
          <a:xfrm>
            <a:off x="6138333" y="6208892"/>
            <a:ext cx="5827889"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flipH="1" flipV="1">
            <a:off x="6124222" y="2088444"/>
            <a:ext cx="14111" cy="410633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6153856" y="6271280"/>
            <a:ext cx="366657" cy="523220"/>
          </a:xfrm>
          <a:prstGeom prst="rect">
            <a:avLst/>
          </a:prstGeom>
          <a:noFill/>
        </p:spPr>
        <p:txBody>
          <a:bodyPr wrap="none" rtlCol="0">
            <a:spAutoFit/>
          </a:bodyPr>
          <a:lstStyle/>
          <a:p>
            <a:r>
              <a:rPr lang="en-US" sz="2800" dirty="0"/>
              <a:t>0</a:t>
            </a:r>
          </a:p>
        </p:txBody>
      </p:sp>
      <p:sp>
        <p:nvSpPr>
          <p:cNvPr id="19" name="TextBox 18"/>
          <p:cNvSpPr txBox="1"/>
          <p:nvPr/>
        </p:nvSpPr>
        <p:spPr>
          <a:xfrm>
            <a:off x="11078633" y="6195080"/>
            <a:ext cx="912630" cy="523220"/>
          </a:xfrm>
          <a:prstGeom prst="rect">
            <a:avLst/>
          </a:prstGeom>
          <a:noFill/>
        </p:spPr>
        <p:txBody>
          <a:bodyPr wrap="none" rtlCol="0">
            <a:spAutoFit/>
          </a:bodyPr>
          <a:lstStyle/>
          <a:p>
            <a:r>
              <a:rPr lang="en-US" sz="2800" dirty="0"/>
              <a:t>2000</a:t>
            </a:r>
          </a:p>
        </p:txBody>
      </p:sp>
      <p:sp>
        <p:nvSpPr>
          <p:cNvPr id="20" name="TextBox 19"/>
          <p:cNvSpPr txBox="1"/>
          <p:nvPr/>
        </p:nvSpPr>
        <p:spPr>
          <a:xfrm>
            <a:off x="6756401" y="6231235"/>
            <a:ext cx="5143499" cy="461665"/>
          </a:xfrm>
          <a:prstGeom prst="rect">
            <a:avLst/>
          </a:prstGeom>
          <a:noFill/>
        </p:spPr>
        <p:txBody>
          <a:bodyPr wrap="square" rtlCol="0">
            <a:spAutoFit/>
          </a:bodyPr>
          <a:lstStyle/>
          <a:p>
            <a:r>
              <a:rPr lang="en-US" sz="2400" dirty="0"/>
              <a:t>Number of Businessweek clicks</a:t>
            </a:r>
          </a:p>
        </p:txBody>
      </p:sp>
      <p:sp>
        <p:nvSpPr>
          <p:cNvPr id="21" name="TextBox 20"/>
          <p:cNvSpPr txBox="1"/>
          <p:nvPr/>
        </p:nvSpPr>
        <p:spPr>
          <a:xfrm rot="16200000">
            <a:off x="5194758" y="4088292"/>
            <a:ext cx="1351652" cy="523220"/>
          </a:xfrm>
          <a:prstGeom prst="rect">
            <a:avLst/>
          </a:prstGeom>
          <a:noFill/>
        </p:spPr>
        <p:txBody>
          <a:bodyPr wrap="none" rtlCol="0">
            <a:spAutoFit/>
          </a:bodyPr>
          <a:lstStyle/>
          <a:p>
            <a:r>
              <a:rPr lang="en-US" sz="2800" dirty="0"/>
              <a:t> Income</a:t>
            </a:r>
          </a:p>
        </p:txBody>
      </p:sp>
      <p:sp>
        <p:nvSpPr>
          <p:cNvPr id="22" name="TextBox 21"/>
          <p:cNvSpPr txBox="1"/>
          <p:nvPr/>
        </p:nvSpPr>
        <p:spPr>
          <a:xfrm>
            <a:off x="5712178" y="5739290"/>
            <a:ext cx="366657" cy="523220"/>
          </a:xfrm>
          <a:prstGeom prst="rect">
            <a:avLst/>
          </a:prstGeom>
          <a:noFill/>
        </p:spPr>
        <p:txBody>
          <a:bodyPr wrap="none" rtlCol="0">
            <a:spAutoFit/>
          </a:bodyPr>
          <a:lstStyle/>
          <a:p>
            <a:r>
              <a:rPr lang="en-US" sz="2800" dirty="0"/>
              <a:t>0</a:t>
            </a:r>
          </a:p>
        </p:txBody>
      </p:sp>
      <p:sp>
        <p:nvSpPr>
          <p:cNvPr id="3" name="TextBox 2"/>
          <p:cNvSpPr txBox="1"/>
          <p:nvPr/>
        </p:nvSpPr>
        <p:spPr>
          <a:xfrm>
            <a:off x="8520289" y="3251199"/>
            <a:ext cx="495072" cy="369332"/>
          </a:xfrm>
          <a:prstGeom prst="rect">
            <a:avLst/>
          </a:prstGeom>
          <a:noFill/>
        </p:spPr>
        <p:txBody>
          <a:bodyPr wrap="none" rtlCol="0">
            <a:spAutoFit/>
          </a:bodyPr>
          <a:lstStyle/>
          <a:p>
            <a:r>
              <a:rPr lang="en-US" dirty="0"/>
              <a:t>f(x)</a:t>
            </a:r>
          </a:p>
        </p:txBody>
      </p:sp>
      <p:sp>
        <p:nvSpPr>
          <p:cNvPr id="8" name="TextBox 7"/>
          <p:cNvSpPr txBox="1"/>
          <p:nvPr/>
        </p:nvSpPr>
        <p:spPr>
          <a:xfrm>
            <a:off x="194734" y="2964892"/>
            <a:ext cx="5545666" cy="1015663"/>
          </a:xfrm>
          <a:prstGeom prst="rect">
            <a:avLst/>
          </a:prstGeom>
          <a:noFill/>
        </p:spPr>
        <p:txBody>
          <a:bodyPr wrap="square" rtlCol="0">
            <a:spAutoFit/>
          </a:bodyPr>
          <a:lstStyle/>
          <a:p>
            <a:endParaRPr lang="en-US" sz="2000" dirty="0"/>
          </a:p>
          <a:p>
            <a:r>
              <a:rPr lang="en-US" sz="2000" dirty="0"/>
              <a:t>f(x) = function(Number of Businessweek clicks)</a:t>
            </a:r>
          </a:p>
          <a:p>
            <a:r>
              <a:rPr lang="en-US" sz="2000" dirty="0"/>
              <a:t>       = 5K*Number of Businessweek clicks + 100K</a:t>
            </a:r>
          </a:p>
        </p:txBody>
      </p:sp>
      <p:sp>
        <p:nvSpPr>
          <p:cNvPr id="30" name="Oval 29"/>
          <p:cNvSpPr/>
          <p:nvPr/>
        </p:nvSpPr>
        <p:spPr>
          <a:xfrm>
            <a:off x="6358467" y="4618567"/>
            <a:ext cx="63500" cy="7620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p:cNvSpPr/>
          <p:nvPr/>
        </p:nvSpPr>
        <p:spPr>
          <a:xfrm>
            <a:off x="9275233" y="3657600"/>
            <a:ext cx="63500" cy="7620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p:cNvSpPr/>
          <p:nvPr/>
        </p:nvSpPr>
        <p:spPr>
          <a:xfrm>
            <a:off x="9850967" y="3225800"/>
            <a:ext cx="63500" cy="7620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p:cNvSpPr/>
          <p:nvPr/>
        </p:nvSpPr>
        <p:spPr>
          <a:xfrm>
            <a:off x="10642600" y="3276600"/>
            <a:ext cx="63500" cy="7620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TextBox 23"/>
          <p:cNvSpPr txBox="1"/>
          <p:nvPr/>
        </p:nvSpPr>
        <p:spPr>
          <a:xfrm>
            <a:off x="1955800" y="4394200"/>
            <a:ext cx="1567294" cy="369332"/>
          </a:xfrm>
          <a:prstGeom prst="rect">
            <a:avLst/>
          </a:prstGeom>
          <a:noFill/>
        </p:spPr>
        <p:txBody>
          <a:bodyPr wrap="none" rtlCol="0">
            <a:spAutoFit/>
          </a:bodyPr>
          <a:lstStyle/>
          <a:p>
            <a:r>
              <a:rPr lang="en-US"/>
              <a:t>(Underfitting?)</a:t>
            </a:r>
          </a:p>
        </p:txBody>
      </p:sp>
      <p:cxnSp>
        <p:nvCxnSpPr>
          <p:cNvPr id="26" name="Straight Connector 25"/>
          <p:cNvCxnSpPr/>
          <p:nvPr/>
        </p:nvCxnSpPr>
        <p:spPr>
          <a:xfrm flipV="1">
            <a:off x="6096000" y="3009900"/>
            <a:ext cx="4991100" cy="156210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36" name="Oval 35"/>
          <p:cNvSpPr/>
          <p:nvPr/>
        </p:nvSpPr>
        <p:spPr>
          <a:xfrm>
            <a:off x="8013700" y="3687233"/>
            <a:ext cx="63500" cy="7620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Oval 36"/>
          <p:cNvSpPr/>
          <p:nvPr/>
        </p:nvSpPr>
        <p:spPr>
          <a:xfrm>
            <a:off x="8593667" y="3615267"/>
            <a:ext cx="63500" cy="7620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Oval 37"/>
          <p:cNvSpPr/>
          <p:nvPr/>
        </p:nvSpPr>
        <p:spPr>
          <a:xfrm>
            <a:off x="6510867" y="4770967"/>
            <a:ext cx="63500" cy="7620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Oval 38"/>
          <p:cNvSpPr/>
          <p:nvPr/>
        </p:nvSpPr>
        <p:spPr>
          <a:xfrm>
            <a:off x="6807200" y="3975100"/>
            <a:ext cx="63500" cy="7620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Oval 41"/>
          <p:cNvSpPr/>
          <p:nvPr/>
        </p:nvSpPr>
        <p:spPr>
          <a:xfrm>
            <a:off x="7209367" y="4013200"/>
            <a:ext cx="63500" cy="7620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TextBox 44"/>
          <p:cNvSpPr txBox="1"/>
          <p:nvPr/>
        </p:nvSpPr>
        <p:spPr>
          <a:xfrm>
            <a:off x="6228646" y="2173413"/>
            <a:ext cx="1188772" cy="523220"/>
          </a:xfrm>
          <a:prstGeom prst="rect">
            <a:avLst/>
          </a:prstGeom>
          <a:noFill/>
        </p:spPr>
        <p:txBody>
          <a:bodyPr wrap="none" rtlCol="0">
            <a:spAutoFit/>
          </a:bodyPr>
          <a:lstStyle/>
          <a:p>
            <a:r>
              <a:rPr lang="en-US" sz="2800" dirty="0"/>
              <a:t>1,000K</a:t>
            </a:r>
          </a:p>
        </p:txBody>
      </p:sp>
      <p:sp>
        <p:nvSpPr>
          <p:cNvPr id="46" name="Content Placeholder 2"/>
          <p:cNvSpPr txBox="1">
            <a:spLocks/>
          </p:cNvSpPr>
          <p:nvPr/>
        </p:nvSpPr>
        <p:spPr>
          <a:xfrm>
            <a:off x="49213" y="795564"/>
            <a:ext cx="9551987" cy="5290388"/>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Formally, given training set (</a:t>
            </a:r>
            <a:r>
              <a:rPr lang="en-US" dirty="0" err="1"/>
              <a:t>x</a:t>
            </a:r>
            <a:r>
              <a:rPr lang="en-US" baseline="-25000" dirty="0" err="1"/>
              <a:t>i,</a:t>
            </a:r>
            <a:r>
              <a:rPr lang="en-US" dirty="0" err="1"/>
              <a:t>y</a:t>
            </a:r>
            <a:r>
              <a:rPr lang="en-US" baseline="-25000" dirty="0" err="1"/>
              <a:t>i</a:t>
            </a:r>
            <a:r>
              <a:rPr lang="en-US" dirty="0"/>
              <a:t>) for </a:t>
            </a:r>
            <a:r>
              <a:rPr lang="en-US" dirty="0" err="1"/>
              <a:t>i</a:t>
            </a:r>
            <a:r>
              <a:rPr lang="en-US" dirty="0"/>
              <a:t>=1…n, we want to create a regression model f that can predict label y for a new x.  </a:t>
            </a:r>
          </a:p>
        </p:txBody>
      </p:sp>
    </p:spTree>
    <p:extLst>
      <p:ext uri="{BB962C8B-B14F-4D97-AF65-F5344CB8AC3E}">
        <p14:creationId xmlns:p14="http://schemas.microsoft.com/office/powerpoint/2010/main" val="95715168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Content Placeholder 2"/>
          <p:cNvSpPr txBox="1">
            <a:spLocks/>
          </p:cNvSpPr>
          <p:nvPr/>
        </p:nvSpPr>
        <p:spPr>
          <a:xfrm>
            <a:off x="49213" y="795564"/>
            <a:ext cx="9551987" cy="5290388"/>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Formally, given training set (</a:t>
            </a:r>
            <a:r>
              <a:rPr lang="en-US" dirty="0" err="1"/>
              <a:t>x</a:t>
            </a:r>
            <a:r>
              <a:rPr lang="en-US" baseline="-25000" dirty="0" err="1"/>
              <a:t>i,</a:t>
            </a:r>
            <a:r>
              <a:rPr lang="en-US" dirty="0" err="1"/>
              <a:t>y</a:t>
            </a:r>
            <a:r>
              <a:rPr lang="en-US" baseline="-25000" dirty="0" err="1"/>
              <a:t>i</a:t>
            </a:r>
            <a:r>
              <a:rPr lang="en-US" dirty="0"/>
              <a:t>) for </a:t>
            </a:r>
            <a:r>
              <a:rPr lang="en-US" dirty="0" err="1"/>
              <a:t>i</a:t>
            </a:r>
            <a:r>
              <a:rPr lang="en-US" dirty="0"/>
              <a:t>=1…n, we want to create a regression model f that can predict label y for a new x.  </a:t>
            </a:r>
          </a:p>
        </p:txBody>
      </p:sp>
      <p:sp>
        <p:nvSpPr>
          <p:cNvPr id="2" name="Title 1"/>
          <p:cNvSpPr>
            <a:spLocks noGrp="1"/>
          </p:cNvSpPr>
          <p:nvPr>
            <p:ph type="title"/>
          </p:nvPr>
        </p:nvSpPr>
        <p:spPr/>
        <p:txBody>
          <a:bodyPr/>
          <a:lstStyle/>
          <a:p>
            <a:r>
              <a:rPr lang="en-US" dirty="0"/>
              <a:t>Regression</a:t>
            </a:r>
          </a:p>
        </p:txBody>
      </p:sp>
      <p:cxnSp>
        <p:nvCxnSpPr>
          <p:cNvPr id="14" name="Straight Arrow Connector 13"/>
          <p:cNvCxnSpPr/>
          <p:nvPr/>
        </p:nvCxnSpPr>
        <p:spPr>
          <a:xfrm>
            <a:off x="6138333" y="6208892"/>
            <a:ext cx="5827889"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flipH="1" flipV="1">
            <a:off x="6124222" y="2088444"/>
            <a:ext cx="14111" cy="410633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6153856" y="6271280"/>
            <a:ext cx="366657" cy="523220"/>
          </a:xfrm>
          <a:prstGeom prst="rect">
            <a:avLst/>
          </a:prstGeom>
          <a:noFill/>
        </p:spPr>
        <p:txBody>
          <a:bodyPr wrap="none" rtlCol="0">
            <a:spAutoFit/>
          </a:bodyPr>
          <a:lstStyle/>
          <a:p>
            <a:r>
              <a:rPr lang="en-US" sz="2800" dirty="0"/>
              <a:t>0</a:t>
            </a:r>
          </a:p>
        </p:txBody>
      </p:sp>
      <p:sp>
        <p:nvSpPr>
          <p:cNvPr id="19" name="TextBox 18"/>
          <p:cNvSpPr txBox="1"/>
          <p:nvPr/>
        </p:nvSpPr>
        <p:spPr>
          <a:xfrm>
            <a:off x="11078633" y="6195080"/>
            <a:ext cx="912630" cy="523220"/>
          </a:xfrm>
          <a:prstGeom prst="rect">
            <a:avLst/>
          </a:prstGeom>
          <a:noFill/>
        </p:spPr>
        <p:txBody>
          <a:bodyPr wrap="none" rtlCol="0">
            <a:spAutoFit/>
          </a:bodyPr>
          <a:lstStyle/>
          <a:p>
            <a:r>
              <a:rPr lang="en-US" sz="2800" dirty="0"/>
              <a:t>2000</a:t>
            </a:r>
          </a:p>
        </p:txBody>
      </p:sp>
      <p:sp>
        <p:nvSpPr>
          <p:cNvPr id="20" name="TextBox 19"/>
          <p:cNvSpPr txBox="1"/>
          <p:nvPr/>
        </p:nvSpPr>
        <p:spPr>
          <a:xfrm>
            <a:off x="6756401" y="6231235"/>
            <a:ext cx="5143499" cy="461665"/>
          </a:xfrm>
          <a:prstGeom prst="rect">
            <a:avLst/>
          </a:prstGeom>
          <a:noFill/>
        </p:spPr>
        <p:txBody>
          <a:bodyPr wrap="square" rtlCol="0">
            <a:spAutoFit/>
          </a:bodyPr>
          <a:lstStyle/>
          <a:p>
            <a:r>
              <a:rPr lang="en-US" sz="2400" dirty="0"/>
              <a:t>Number of Businessweek clicks</a:t>
            </a:r>
          </a:p>
        </p:txBody>
      </p:sp>
      <p:sp>
        <p:nvSpPr>
          <p:cNvPr id="21" name="TextBox 20"/>
          <p:cNvSpPr txBox="1"/>
          <p:nvPr/>
        </p:nvSpPr>
        <p:spPr>
          <a:xfrm rot="16200000">
            <a:off x="5194758" y="4088292"/>
            <a:ext cx="1351652" cy="523220"/>
          </a:xfrm>
          <a:prstGeom prst="rect">
            <a:avLst/>
          </a:prstGeom>
          <a:noFill/>
        </p:spPr>
        <p:txBody>
          <a:bodyPr wrap="none" rtlCol="0">
            <a:spAutoFit/>
          </a:bodyPr>
          <a:lstStyle/>
          <a:p>
            <a:r>
              <a:rPr lang="en-US" sz="2800" dirty="0"/>
              <a:t> Income</a:t>
            </a:r>
          </a:p>
        </p:txBody>
      </p:sp>
      <p:sp>
        <p:nvSpPr>
          <p:cNvPr id="22" name="TextBox 21"/>
          <p:cNvSpPr txBox="1"/>
          <p:nvPr/>
        </p:nvSpPr>
        <p:spPr>
          <a:xfrm>
            <a:off x="5712178" y="5739290"/>
            <a:ext cx="366657" cy="523220"/>
          </a:xfrm>
          <a:prstGeom prst="rect">
            <a:avLst/>
          </a:prstGeom>
          <a:noFill/>
        </p:spPr>
        <p:txBody>
          <a:bodyPr wrap="none" rtlCol="0">
            <a:spAutoFit/>
          </a:bodyPr>
          <a:lstStyle/>
          <a:p>
            <a:r>
              <a:rPr lang="en-US" sz="2800" dirty="0"/>
              <a:t>0</a:t>
            </a:r>
          </a:p>
        </p:txBody>
      </p:sp>
      <p:sp>
        <p:nvSpPr>
          <p:cNvPr id="3" name="TextBox 2"/>
          <p:cNvSpPr txBox="1"/>
          <p:nvPr/>
        </p:nvSpPr>
        <p:spPr>
          <a:xfrm>
            <a:off x="8520289" y="3251199"/>
            <a:ext cx="495072" cy="369332"/>
          </a:xfrm>
          <a:prstGeom prst="rect">
            <a:avLst/>
          </a:prstGeom>
          <a:noFill/>
        </p:spPr>
        <p:txBody>
          <a:bodyPr wrap="none" rtlCol="0">
            <a:spAutoFit/>
          </a:bodyPr>
          <a:lstStyle/>
          <a:p>
            <a:r>
              <a:rPr lang="en-US" dirty="0"/>
              <a:t>f(x)</a:t>
            </a:r>
          </a:p>
        </p:txBody>
      </p:sp>
      <p:sp>
        <p:nvSpPr>
          <p:cNvPr id="8" name="TextBox 7"/>
          <p:cNvSpPr txBox="1"/>
          <p:nvPr/>
        </p:nvSpPr>
        <p:spPr>
          <a:xfrm>
            <a:off x="296334" y="2964892"/>
            <a:ext cx="5190066" cy="707886"/>
          </a:xfrm>
          <a:prstGeom prst="rect">
            <a:avLst/>
          </a:prstGeom>
          <a:noFill/>
        </p:spPr>
        <p:txBody>
          <a:bodyPr wrap="square" rtlCol="0">
            <a:spAutoFit/>
          </a:bodyPr>
          <a:lstStyle/>
          <a:p>
            <a:endParaRPr lang="en-US" sz="2000" dirty="0"/>
          </a:p>
          <a:p>
            <a:r>
              <a:rPr lang="en-US" sz="2000" dirty="0"/>
              <a:t>f(x) = function(Number of Businessweek clicks) </a:t>
            </a:r>
          </a:p>
        </p:txBody>
      </p:sp>
      <p:sp>
        <p:nvSpPr>
          <p:cNvPr id="28" name="Oval 27"/>
          <p:cNvSpPr/>
          <p:nvPr/>
        </p:nvSpPr>
        <p:spPr>
          <a:xfrm>
            <a:off x="6807200" y="4064000"/>
            <a:ext cx="63500" cy="7620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p:cNvSpPr/>
          <p:nvPr/>
        </p:nvSpPr>
        <p:spPr>
          <a:xfrm>
            <a:off x="6358467" y="4618567"/>
            <a:ext cx="63500" cy="7620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p:cNvSpPr/>
          <p:nvPr/>
        </p:nvSpPr>
        <p:spPr>
          <a:xfrm>
            <a:off x="9275233" y="3657600"/>
            <a:ext cx="63500" cy="7620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p:cNvSpPr/>
          <p:nvPr/>
        </p:nvSpPr>
        <p:spPr>
          <a:xfrm>
            <a:off x="9850967" y="3225800"/>
            <a:ext cx="63500" cy="7620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p:cNvSpPr/>
          <p:nvPr/>
        </p:nvSpPr>
        <p:spPr>
          <a:xfrm>
            <a:off x="10642600" y="3276600"/>
            <a:ext cx="63500" cy="7620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TextBox 23"/>
          <p:cNvSpPr txBox="1"/>
          <p:nvPr/>
        </p:nvSpPr>
        <p:spPr>
          <a:xfrm>
            <a:off x="1955800" y="4394200"/>
            <a:ext cx="1286981" cy="369332"/>
          </a:xfrm>
          <a:prstGeom prst="rect">
            <a:avLst/>
          </a:prstGeom>
          <a:noFill/>
        </p:spPr>
        <p:txBody>
          <a:bodyPr wrap="none" rtlCol="0">
            <a:spAutoFit/>
          </a:bodyPr>
          <a:lstStyle/>
          <a:p>
            <a:r>
              <a:rPr lang="en-US"/>
              <a:t>(Just right?)</a:t>
            </a:r>
          </a:p>
        </p:txBody>
      </p:sp>
      <p:sp>
        <p:nvSpPr>
          <p:cNvPr id="36" name="Oval 35"/>
          <p:cNvSpPr/>
          <p:nvPr/>
        </p:nvSpPr>
        <p:spPr>
          <a:xfrm>
            <a:off x="8013700" y="3687233"/>
            <a:ext cx="63500" cy="7620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Oval 36"/>
          <p:cNvSpPr/>
          <p:nvPr/>
        </p:nvSpPr>
        <p:spPr>
          <a:xfrm>
            <a:off x="8593667" y="3615267"/>
            <a:ext cx="63500" cy="7620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Oval 37"/>
          <p:cNvSpPr/>
          <p:nvPr/>
        </p:nvSpPr>
        <p:spPr>
          <a:xfrm>
            <a:off x="6510867" y="4770967"/>
            <a:ext cx="63500" cy="7620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Freeform 24"/>
          <p:cNvSpPr/>
          <p:nvPr/>
        </p:nvSpPr>
        <p:spPr>
          <a:xfrm>
            <a:off x="6438900" y="3479800"/>
            <a:ext cx="4318000" cy="1422400"/>
          </a:xfrm>
          <a:custGeom>
            <a:avLst/>
            <a:gdLst>
              <a:gd name="connsiteX0" fmla="*/ 0 w 4318000"/>
              <a:gd name="connsiteY0" fmla="*/ 1422400 h 1422400"/>
              <a:gd name="connsiteX1" fmla="*/ 596900 w 4318000"/>
              <a:gd name="connsiteY1" fmla="*/ 533400 h 1422400"/>
              <a:gd name="connsiteX2" fmla="*/ 1816100 w 4318000"/>
              <a:gd name="connsiteY2" fmla="*/ 215900 h 1422400"/>
              <a:gd name="connsiteX3" fmla="*/ 4318000 w 4318000"/>
              <a:gd name="connsiteY3" fmla="*/ 0 h 1422400"/>
            </a:gdLst>
            <a:ahLst/>
            <a:cxnLst>
              <a:cxn ang="0">
                <a:pos x="connsiteX0" y="connsiteY0"/>
              </a:cxn>
              <a:cxn ang="0">
                <a:pos x="connsiteX1" y="connsiteY1"/>
              </a:cxn>
              <a:cxn ang="0">
                <a:pos x="connsiteX2" y="connsiteY2"/>
              </a:cxn>
              <a:cxn ang="0">
                <a:pos x="connsiteX3" y="connsiteY3"/>
              </a:cxn>
            </a:cxnLst>
            <a:rect l="l" t="t" r="r" b="b"/>
            <a:pathLst>
              <a:path w="4318000" h="1422400">
                <a:moveTo>
                  <a:pt x="0" y="1422400"/>
                </a:moveTo>
                <a:cubicBezTo>
                  <a:pt x="147108" y="1078441"/>
                  <a:pt x="294217" y="734483"/>
                  <a:pt x="596900" y="533400"/>
                </a:cubicBezTo>
                <a:cubicBezTo>
                  <a:pt x="899583" y="332317"/>
                  <a:pt x="1195917" y="304800"/>
                  <a:pt x="1816100" y="215900"/>
                </a:cubicBezTo>
                <a:cubicBezTo>
                  <a:pt x="2436283" y="127000"/>
                  <a:pt x="4318000" y="0"/>
                  <a:pt x="4318000" y="0"/>
                </a:cubicBezTo>
              </a:path>
            </a:pathLst>
          </a:custGeom>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7" name="Oval 26"/>
          <p:cNvSpPr/>
          <p:nvPr/>
        </p:nvSpPr>
        <p:spPr>
          <a:xfrm>
            <a:off x="7209367" y="4013200"/>
            <a:ext cx="63500" cy="7620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TextBox 28"/>
          <p:cNvSpPr txBox="1"/>
          <p:nvPr/>
        </p:nvSpPr>
        <p:spPr>
          <a:xfrm>
            <a:off x="1181100" y="4800600"/>
            <a:ext cx="3108543" cy="369332"/>
          </a:xfrm>
          <a:prstGeom prst="rect">
            <a:avLst/>
          </a:prstGeom>
          <a:noFill/>
        </p:spPr>
        <p:txBody>
          <a:bodyPr wrap="none" rtlCol="0">
            <a:spAutoFit/>
          </a:bodyPr>
          <a:lstStyle/>
          <a:p>
            <a:r>
              <a:rPr lang="en-US"/>
              <a:t>We’ll talk more about this later</a:t>
            </a:r>
          </a:p>
        </p:txBody>
      </p:sp>
      <p:sp>
        <p:nvSpPr>
          <p:cNvPr id="41" name="TextBox 40"/>
          <p:cNvSpPr txBox="1"/>
          <p:nvPr/>
        </p:nvSpPr>
        <p:spPr>
          <a:xfrm>
            <a:off x="6228646" y="2173413"/>
            <a:ext cx="1188772" cy="523220"/>
          </a:xfrm>
          <a:prstGeom prst="rect">
            <a:avLst/>
          </a:prstGeom>
          <a:noFill/>
        </p:spPr>
        <p:txBody>
          <a:bodyPr wrap="none" rtlCol="0">
            <a:spAutoFit/>
          </a:bodyPr>
          <a:lstStyle/>
          <a:p>
            <a:r>
              <a:rPr lang="en-US" sz="2800" dirty="0"/>
              <a:t>1,000K</a:t>
            </a:r>
          </a:p>
        </p:txBody>
      </p:sp>
    </p:spTree>
    <p:extLst>
      <p:ext uri="{BB962C8B-B14F-4D97-AF65-F5344CB8AC3E}">
        <p14:creationId xmlns:p14="http://schemas.microsoft.com/office/powerpoint/2010/main" val="95715168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Regression</a:t>
            </a:r>
          </a:p>
        </p:txBody>
      </p:sp>
      <p:sp>
        <p:nvSpPr>
          <p:cNvPr id="8" name="TextBox 7"/>
          <p:cNvSpPr txBox="1"/>
          <p:nvPr/>
        </p:nvSpPr>
        <p:spPr>
          <a:xfrm>
            <a:off x="270934" y="2367992"/>
            <a:ext cx="10651066" cy="4401205"/>
          </a:xfrm>
          <a:prstGeom prst="rect">
            <a:avLst/>
          </a:prstGeom>
          <a:noFill/>
        </p:spPr>
        <p:txBody>
          <a:bodyPr wrap="square" rtlCol="0">
            <a:spAutoFit/>
          </a:bodyPr>
          <a:lstStyle/>
          <a:p>
            <a:r>
              <a:rPr lang="en-US" sz="2000" dirty="0"/>
              <a:t>Estimated income:</a:t>
            </a:r>
          </a:p>
          <a:p>
            <a:endParaRPr lang="en-US" sz="2000" dirty="0"/>
          </a:p>
          <a:p>
            <a:r>
              <a:rPr lang="en-US" sz="2000" dirty="0"/>
              <a:t>f(x) = function(Number of visits to upscale furniture websites, Number of Businessweek clicks, Number of distinct people emailed per day, Number of purchases of over 5K within the last month, Number of visits to airlines, etc.) </a:t>
            </a:r>
          </a:p>
          <a:p>
            <a:endParaRPr lang="en-US" sz="2000" dirty="0"/>
          </a:p>
          <a:p>
            <a:r>
              <a:rPr lang="en-US" sz="2000" dirty="0"/>
              <a:t>For instance,</a:t>
            </a:r>
          </a:p>
          <a:p>
            <a:r>
              <a:rPr lang="en-US" sz="2000" dirty="0"/>
              <a:t>f(x) = 3*Number of visits to upscale furniture websites </a:t>
            </a:r>
          </a:p>
          <a:p>
            <a:r>
              <a:rPr lang="en-US" sz="2000" dirty="0"/>
              <a:t>        +10*Number of Businessweek clicks</a:t>
            </a:r>
          </a:p>
          <a:p>
            <a:r>
              <a:rPr lang="en-US" sz="2000" dirty="0"/>
              <a:t>        +100*Number of distinct people emailed per day</a:t>
            </a:r>
          </a:p>
          <a:p>
            <a:r>
              <a:rPr lang="en-US" sz="2000" dirty="0"/>
              <a:t>        +2*Number of purchases of over 5K within the last month</a:t>
            </a:r>
          </a:p>
          <a:p>
            <a:r>
              <a:rPr lang="en-US" sz="2000" dirty="0"/>
              <a:t>        +10*Number of visits to airlines</a:t>
            </a:r>
          </a:p>
          <a:p>
            <a:endParaRPr lang="en-US" sz="2000" dirty="0"/>
          </a:p>
          <a:p>
            <a:r>
              <a:rPr lang="en-US" sz="2000" dirty="0"/>
              <a:t>But f(x) could be much more complicated</a:t>
            </a:r>
          </a:p>
        </p:txBody>
      </p:sp>
      <p:sp>
        <p:nvSpPr>
          <p:cNvPr id="36" name="Content Placeholder 2"/>
          <p:cNvSpPr txBox="1">
            <a:spLocks/>
          </p:cNvSpPr>
          <p:nvPr/>
        </p:nvSpPr>
        <p:spPr>
          <a:xfrm>
            <a:off x="49213" y="795564"/>
            <a:ext cx="9551987" cy="5290388"/>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Formally, given training set (</a:t>
            </a:r>
            <a:r>
              <a:rPr lang="en-US" dirty="0" err="1"/>
              <a:t>x</a:t>
            </a:r>
            <a:r>
              <a:rPr lang="en-US" baseline="-25000" dirty="0" err="1"/>
              <a:t>i,</a:t>
            </a:r>
            <a:r>
              <a:rPr lang="en-US" dirty="0" err="1"/>
              <a:t>y</a:t>
            </a:r>
            <a:r>
              <a:rPr lang="en-US" baseline="-25000" dirty="0" err="1"/>
              <a:t>i</a:t>
            </a:r>
            <a:r>
              <a:rPr lang="en-US" dirty="0"/>
              <a:t>) for </a:t>
            </a:r>
            <a:r>
              <a:rPr lang="en-US" dirty="0" err="1"/>
              <a:t>i</a:t>
            </a:r>
            <a:r>
              <a:rPr lang="en-US" dirty="0"/>
              <a:t>=1…n, we want to create a regression model f that can predict label y for a new x.  </a:t>
            </a:r>
          </a:p>
        </p:txBody>
      </p:sp>
    </p:spTree>
    <p:extLst>
      <p:ext uri="{BB962C8B-B14F-4D97-AF65-F5344CB8AC3E}">
        <p14:creationId xmlns:p14="http://schemas.microsoft.com/office/powerpoint/2010/main" val="95715168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Regression Applications</a:t>
            </a:r>
          </a:p>
        </p:txBody>
      </p:sp>
      <p:sp>
        <p:nvSpPr>
          <p:cNvPr id="3" name="Content Placeholder 2"/>
          <p:cNvSpPr>
            <a:spLocks noGrp="1"/>
          </p:cNvSpPr>
          <p:nvPr>
            <p:ph sz="quarter" idx="10"/>
          </p:nvPr>
        </p:nvSpPr>
        <p:spPr/>
        <p:txBody>
          <a:bodyPr/>
          <a:lstStyle/>
          <a:p>
            <a:r>
              <a:rPr lang="en-US" dirty="0"/>
              <a:t>Predict monetary amounts</a:t>
            </a:r>
          </a:p>
          <a:p>
            <a:r>
              <a:rPr lang="en-US" dirty="0"/>
              <a:t>Predict consumption or demand for products/energy</a:t>
            </a:r>
          </a:p>
        </p:txBody>
      </p:sp>
    </p:spTree>
    <p:extLst>
      <p:ext uri="{BB962C8B-B14F-4D97-AF65-F5344CB8AC3E}">
        <p14:creationId xmlns:p14="http://schemas.microsoft.com/office/powerpoint/2010/main" val="39743631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Supervised Learning</a:t>
            </a:r>
          </a:p>
        </p:txBody>
      </p:sp>
      <p:sp>
        <p:nvSpPr>
          <p:cNvPr id="3" name="Content Placeholder 2"/>
          <p:cNvSpPr>
            <a:spLocks noGrp="1"/>
          </p:cNvSpPr>
          <p:nvPr>
            <p:ph sz="quarter" idx="10"/>
          </p:nvPr>
        </p:nvSpPr>
        <p:spPr>
          <a:xfrm>
            <a:off x="379413" y="1015693"/>
            <a:ext cx="9932987" cy="5290388"/>
          </a:xfrm>
        </p:spPr>
        <p:txBody>
          <a:bodyPr/>
          <a:lstStyle/>
          <a:p>
            <a:r>
              <a:rPr lang="en-US" dirty="0"/>
              <a:t>“Supervised” means that the training data has ground truth labels to learn from. Classification and Regression are supervised learning problems.</a:t>
            </a:r>
          </a:p>
          <a:p>
            <a:r>
              <a:rPr lang="en-US" dirty="0"/>
              <a:t>(Supervised) classification often has +1 or -1 labels. </a:t>
            </a:r>
          </a:p>
          <a:p>
            <a:r>
              <a:rPr lang="en-US" dirty="0"/>
              <a:t>(Supervised) regression has numerical labels.</a:t>
            </a:r>
          </a:p>
          <a:p>
            <a:r>
              <a:rPr lang="en-US" dirty="0"/>
              <a:t>Supervised learning algorithms are much easier to evaluate than unsupervised ones.</a:t>
            </a:r>
          </a:p>
        </p:txBody>
      </p:sp>
    </p:spTree>
    <p:extLst>
      <p:ext uri="{BB962C8B-B14F-4D97-AF65-F5344CB8AC3E}">
        <p14:creationId xmlns:p14="http://schemas.microsoft.com/office/powerpoint/2010/main" val="349730269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396DFAB-1984-46B8-96B2-BEEB2A327DE7}"/>
              </a:ext>
            </a:extLst>
          </p:cNvPr>
          <p:cNvPicPr>
            <a:picLocks noChangeAspect="1"/>
          </p:cNvPicPr>
          <p:nvPr/>
        </p:nvPicPr>
        <p:blipFill rotWithShape="1">
          <a:blip r:embed="rId3"/>
          <a:srcRect l="10492" t="16884" r="22266"/>
          <a:stretch/>
        </p:blipFill>
        <p:spPr>
          <a:xfrm>
            <a:off x="3993696" y="-1"/>
            <a:ext cx="8198304" cy="1358579"/>
          </a:xfrm>
          <a:prstGeom prst="rect">
            <a:avLst/>
          </a:prstGeom>
        </p:spPr>
      </p:pic>
      <p:sp>
        <p:nvSpPr>
          <p:cNvPr id="4" name="Rectangle 3">
            <a:extLst>
              <a:ext uri="{FF2B5EF4-FFF2-40B4-BE49-F238E27FC236}">
                <a16:creationId xmlns:a16="http://schemas.microsoft.com/office/drawing/2014/main" id="{34BA84D1-6128-45E8-92AD-E84FE2DC278D}"/>
              </a:ext>
            </a:extLst>
          </p:cNvPr>
          <p:cNvSpPr/>
          <p:nvPr/>
        </p:nvSpPr>
        <p:spPr>
          <a:xfrm>
            <a:off x="0" y="0"/>
            <a:ext cx="3976914" cy="6858000"/>
          </a:xfrm>
          <a:prstGeom prst="rect">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9FB2322-EC8C-4AAB-BCD8-C5389A0DD624}"/>
              </a:ext>
            </a:extLst>
          </p:cNvPr>
          <p:cNvSpPr>
            <a:spLocks noGrp="1"/>
          </p:cNvSpPr>
          <p:nvPr>
            <p:ph type="title"/>
          </p:nvPr>
        </p:nvSpPr>
        <p:spPr>
          <a:xfrm>
            <a:off x="188232" y="2766218"/>
            <a:ext cx="3600450" cy="1325563"/>
          </a:xfrm>
        </p:spPr>
        <p:txBody>
          <a:bodyPr/>
          <a:lstStyle/>
          <a:p>
            <a:r>
              <a:rPr lang="en-US" dirty="0"/>
              <a:t>How do I start?</a:t>
            </a:r>
          </a:p>
        </p:txBody>
      </p:sp>
      <p:pic>
        <p:nvPicPr>
          <p:cNvPr id="6" name="Picture 5">
            <a:extLst>
              <a:ext uri="{FF2B5EF4-FFF2-40B4-BE49-F238E27FC236}">
                <a16:creationId xmlns:a16="http://schemas.microsoft.com/office/drawing/2014/main" id="{744853C7-0B58-4174-A30F-E98EE1C04470}"/>
              </a:ext>
            </a:extLst>
          </p:cNvPr>
          <p:cNvPicPr>
            <a:picLocks noChangeAspect="1"/>
          </p:cNvPicPr>
          <p:nvPr/>
        </p:nvPicPr>
        <p:blipFill>
          <a:blip r:embed="rId4"/>
          <a:stretch>
            <a:fillRect/>
          </a:stretch>
        </p:blipFill>
        <p:spPr>
          <a:xfrm>
            <a:off x="4540780" y="137991"/>
            <a:ext cx="2802995" cy="1082594"/>
          </a:xfrm>
          <a:prstGeom prst="rect">
            <a:avLst/>
          </a:prstGeom>
        </p:spPr>
      </p:pic>
      <p:pic>
        <p:nvPicPr>
          <p:cNvPr id="11" name="Picture 10">
            <a:extLst>
              <a:ext uri="{FF2B5EF4-FFF2-40B4-BE49-F238E27FC236}">
                <a16:creationId xmlns:a16="http://schemas.microsoft.com/office/drawing/2014/main" id="{BE9BC3C9-4DBC-4722-9504-62A3B576F9D6}"/>
              </a:ext>
            </a:extLst>
          </p:cNvPr>
          <p:cNvPicPr>
            <a:picLocks noChangeAspect="1"/>
          </p:cNvPicPr>
          <p:nvPr/>
        </p:nvPicPr>
        <p:blipFill>
          <a:blip r:embed="rId5"/>
          <a:stretch>
            <a:fillRect/>
          </a:stretch>
        </p:blipFill>
        <p:spPr>
          <a:xfrm>
            <a:off x="3993696" y="1358578"/>
            <a:ext cx="8198304" cy="5499423"/>
          </a:xfrm>
          <a:prstGeom prst="rect">
            <a:avLst/>
          </a:prstGeom>
          <a:ln>
            <a:noFill/>
          </a:ln>
        </p:spPr>
      </p:pic>
      <p:pic>
        <p:nvPicPr>
          <p:cNvPr id="13" name="Picture 12">
            <a:extLst>
              <a:ext uri="{FF2B5EF4-FFF2-40B4-BE49-F238E27FC236}">
                <a16:creationId xmlns:a16="http://schemas.microsoft.com/office/drawing/2014/main" id="{481B421E-9607-43BC-8F68-ACA280CF5408}"/>
              </a:ext>
            </a:extLst>
          </p:cNvPr>
          <p:cNvPicPr>
            <a:picLocks noChangeAspect="1"/>
          </p:cNvPicPr>
          <p:nvPr/>
        </p:nvPicPr>
        <p:blipFill rotWithShape="1">
          <a:blip r:embed="rId6"/>
          <a:srcRect t="1697"/>
          <a:stretch/>
        </p:blipFill>
        <p:spPr>
          <a:xfrm>
            <a:off x="3993696" y="1465882"/>
            <a:ext cx="8198304" cy="1761605"/>
          </a:xfrm>
          <a:prstGeom prst="rect">
            <a:avLst/>
          </a:prstGeom>
          <a:ln>
            <a:solidFill>
              <a:schemeClr val="bg1"/>
            </a:solidFill>
          </a:ln>
        </p:spPr>
      </p:pic>
      <p:sp>
        <p:nvSpPr>
          <p:cNvPr id="18" name="Rectangle 17">
            <a:extLst>
              <a:ext uri="{FF2B5EF4-FFF2-40B4-BE49-F238E27FC236}">
                <a16:creationId xmlns:a16="http://schemas.microsoft.com/office/drawing/2014/main" id="{A87FA7DC-9B26-44D9-89DD-871A369F2B65}"/>
              </a:ext>
            </a:extLst>
          </p:cNvPr>
          <p:cNvSpPr/>
          <p:nvPr/>
        </p:nvSpPr>
        <p:spPr>
          <a:xfrm>
            <a:off x="3993696" y="3227487"/>
            <a:ext cx="8198304" cy="1761605"/>
          </a:xfrm>
          <a:prstGeom prst="rect">
            <a:avLst/>
          </a:prstGeom>
          <a:solidFill>
            <a:srgbClr val="000000"/>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22" name="Picture 21">
            <a:extLst>
              <a:ext uri="{FF2B5EF4-FFF2-40B4-BE49-F238E27FC236}">
                <a16:creationId xmlns:a16="http://schemas.microsoft.com/office/drawing/2014/main" id="{BD211068-9EAA-40A9-B89C-127785F6F658}"/>
              </a:ext>
            </a:extLst>
          </p:cNvPr>
          <p:cNvPicPr>
            <a:picLocks noChangeAspect="1"/>
          </p:cNvPicPr>
          <p:nvPr/>
        </p:nvPicPr>
        <p:blipFill>
          <a:blip r:embed="rId7"/>
          <a:stretch>
            <a:fillRect/>
          </a:stretch>
        </p:blipFill>
        <p:spPr>
          <a:xfrm>
            <a:off x="3993695" y="3246535"/>
            <a:ext cx="1730829" cy="1730829"/>
          </a:xfrm>
          <a:prstGeom prst="rect">
            <a:avLst/>
          </a:prstGeom>
        </p:spPr>
      </p:pic>
      <p:sp>
        <p:nvSpPr>
          <p:cNvPr id="23" name="TextBox 22">
            <a:extLst>
              <a:ext uri="{FF2B5EF4-FFF2-40B4-BE49-F238E27FC236}">
                <a16:creationId xmlns:a16="http://schemas.microsoft.com/office/drawing/2014/main" id="{C0A423C5-8D45-4E1C-9B2D-523F8BA6FD4C}"/>
              </a:ext>
            </a:extLst>
          </p:cNvPr>
          <p:cNvSpPr txBox="1"/>
          <p:nvPr/>
        </p:nvSpPr>
        <p:spPr>
          <a:xfrm>
            <a:off x="6213820" y="3699570"/>
            <a:ext cx="5488883"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rPr>
              <a:t>Digit Recognizer</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Learn machine learning fundamentals with the famous MNIST data</a:t>
            </a:r>
          </a:p>
        </p:txBody>
      </p:sp>
      <p:pic>
        <p:nvPicPr>
          <p:cNvPr id="25" name="Picture 24">
            <a:extLst>
              <a:ext uri="{FF2B5EF4-FFF2-40B4-BE49-F238E27FC236}">
                <a16:creationId xmlns:a16="http://schemas.microsoft.com/office/drawing/2014/main" id="{1A50E21E-3C83-469A-9100-517122B09084}"/>
              </a:ext>
            </a:extLst>
          </p:cNvPr>
          <p:cNvPicPr>
            <a:picLocks noChangeAspect="1"/>
          </p:cNvPicPr>
          <p:nvPr/>
        </p:nvPicPr>
        <p:blipFill>
          <a:blip r:embed="rId8"/>
          <a:stretch>
            <a:fillRect/>
          </a:stretch>
        </p:blipFill>
        <p:spPr>
          <a:xfrm>
            <a:off x="6301722" y="4507997"/>
            <a:ext cx="255312" cy="296056"/>
          </a:xfrm>
          <a:prstGeom prst="rect">
            <a:avLst/>
          </a:prstGeom>
        </p:spPr>
      </p:pic>
      <p:sp>
        <p:nvSpPr>
          <p:cNvPr id="26" name="TextBox 25">
            <a:extLst>
              <a:ext uri="{FF2B5EF4-FFF2-40B4-BE49-F238E27FC236}">
                <a16:creationId xmlns:a16="http://schemas.microsoft.com/office/drawing/2014/main" id="{EA59C758-FDDC-4451-8626-065526AA2271}"/>
              </a:ext>
            </a:extLst>
          </p:cNvPr>
          <p:cNvSpPr txBox="1"/>
          <p:nvPr/>
        </p:nvSpPr>
        <p:spPr>
          <a:xfrm>
            <a:off x="6547216" y="4507997"/>
            <a:ext cx="2446311"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Kaggle    1,827 teams    2 years to go</a:t>
            </a:r>
          </a:p>
        </p:txBody>
      </p:sp>
      <p:pic>
        <p:nvPicPr>
          <p:cNvPr id="28" name="Picture 27">
            <a:extLst>
              <a:ext uri="{FF2B5EF4-FFF2-40B4-BE49-F238E27FC236}">
                <a16:creationId xmlns:a16="http://schemas.microsoft.com/office/drawing/2014/main" id="{B060E4CB-8403-4AE5-B816-4F73B5D19572}"/>
              </a:ext>
            </a:extLst>
          </p:cNvPr>
          <p:cNvPicPr>
            <a:picLocks noChangeAspect="1"/>
          </p:cNvPicPr>
          <p:nvPr/>
        </p:nvPicPr>
        <p:blipFill>
          <a:blip r:embed="rId9"/>
          <a:stretch>
            <a:fillRect/>
          </a:stretch>
        </p:blipFill>
        <p:spPr>
          <a:xfrm>
            <a:off x="3976914" y="5013770"/>
            <a:ext cx="8231868" cy="1844230"/>
          </a:xfrm>
          <a:prstGeom prst="rect">
            <a:avLst/>
          </a:prstGeom>
          <a:ln>
            <a:solidFill>
              <a:schemeClr val="bg1"/>
            </a:solidFill>
          </a:ln>
        </p:spPr>
      </p:pic>
    </p:spTree>
    <p:extLst>
      <p:ext uri="{BB962C8B-B14F-4D97-AF65-F5344CB8AC3E}">
        <p14:creationId xmlns:p14="http://schemas.microsoft.com/office/powerpoint/2010/main" val="36763514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500"/>
                                        <p:tgtEl>
                                          <p:spTgt spid="22"/>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500"/>
                                        <p:tgtEl>
                                          <p:spTgt spid="1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fade">
                                      <p:cBhvr>
                                        <p:cTn id="18" dur="500"/>
                                        <p:tgtEl>
                                          <p:spTgt spid="23"/>
                                        </p:tgtEl>
                                      </p:cBhvr>
                                    </p:animEffect>
                                  </p:childTnLst>
                                </p:cTn>
                              </p:par>
                              <p:par>
                                <p:cTn id="19" presetID="10" presetClass="entr" presetSubtype="0" fill="hold" nodeType="withEffect">
                                  <p:stCondLst>
                                    <p:cond delay="0"/>
                                  </p:stCondLst>
                                  <p:childTnLst>
                                    <p:set>
                                      <p:cBhvr>
                                        <p:cTn id="20" dur="1" fill="hold">
                                          <p:stCondLst>
                                            <p:cond delay="0"/>
                                          </p:stCondLst>
                                        </p:cTn>
                                        <p:tgtEl>
                                          <p:spTgt spid="25"/>
                                        </p:tgtEl>
                                        <p:attrNameLst>
                                          <p:attrName>style.visibility</p:attrName>
                                        </p:attrNameLst>
                                      </p:cBhvr>
                                      <p:to>
                                        <p:strVal val="visible"/>
                                      </p:to>
                                    </p:set>
                                    <p:animEffect transition="in" filter="fade">
                                      <p:cBhvr>
                                        <p:cTn id="21" dur="500"/>
                                        <p:tgtEl>
                                          <p:spTgt spid="2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6"/>
                                        </p:tgtEl>
                                        <p:attrNameLst>
                                          <p:attrName>style.visibility</p:attrName>
                                        </p:attrNameLst>
                                      </p:cBhvr>
                                      <p:to>
                                        <p:strVal val="visible"/>
                                      </p:to>
                                    </p:set>
                                    <p:animEffect transition="in" filter="fade">
                                      <p:cBhvr>
                                        <p:cTn id="24" dur="500"/>
                                        <p:tgtEl>
                                          <p:spTgt spid="26"/>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28"/>
                                        </p:tgtEl>
                                        <p:attrNameLst>
                                          <p:attrName>style.visibility</p:attrName>
                                        </p:attrNameLst>
                                      </p:cBhvr>
                                      <p:to>
                                        <p:strVal val="visible"/>
                                      </p:to>
                                    </p:set>
                                    <p:animEffect transition="in" filter="fade">
                                      <p:cBhvr>
                                        <p:cTn id="29"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3" grpId="0"/>
      <p:bldP spid="26"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D45D2BE3-0479-46EE-A03F-16F95A229AC6}"/>
              </a:ext>
            </a:extLst>
          </p:cNvPr>
          <p:cNvPicPr>
            <a:picLocks noChangeAspect="1"/>
          </p:cNvPicPr>
          <p:nvPr/>
        </p:nvPicPr>
        <p:blipFill rotWithShape="1">
          <a:blip r:embed="rId3"/>
          <a:srcRect b="18641"/>
          <a:stretch/>
        </p:blipFill>
        <p:spPr>
          <a:xfrm>
            <a:off x="899386" y="1079517"/>
            <a:ext cx="10812384" cy="2580906"/>
          </a:xfrm>
          <a:prstGeom prst="rect">
            <a:avLst/>
          </a:prstGeom>
        </p:spPr>
      </p:pic>
      <p:pic>
        <p:nvPicPr>
          <p:cNvPr id="5" name="Picture 4">
            <a:extLst>
              <a:ext uri="{FF2B5EF4-FFF2-40B4-BE49-F238E27FC236}">
                <a16:creationId xmlns:a16="http://schemas.microsoft.com/office/drawing/2014/main" id="{17E093EE-9183-48B6-972B-A3EBD7D04028}"/>
              </a:ext>
            </a:extLst>
          </p:cNvPr>
          <p:cNvPicPr>
            <a:picLocks noChangeAspect="1"/>
          </p:cNvPicPr>
          <p:nvPr/>
        </p:nvPicPr>
        <p:blipFill rotWithShape="1">
          <a:blip r:embed="rId4"/>
          <a:srcRect r="36372"/>
          <a:stretch/>
        </p:blipFill>
        <p:spPr>
          <a:xfrm>
            <a:off x="0" y="55638"/>
            <a:ext cx="5534025" cy="1000265"/>
          </a:xfrm>
          <a:prstGeom prst="rect">
            <a:avLst/>
          </a:prstGeom>
        </p:spPr>
      </p:pic>
      <p:pic>
        <p:nvPicPr>
          <p:cNvPr id="17" name="Picture 16">
            <a:extLst>
              <a:ext uri="{FF2B5EF4-FFF2-40B4-BE49-F238E27FC236}">
                <a16:creationId xmlns:a16="http://schemas.microsoft.com/office/drawing/2014/main" id="{EBC87CDC-8296-496C-9703-61885E67E137}"/>
              </a:ext>
            </a:extLst>
          </p:cNvPr>
          <p:cNvPicPr>
            <a:picLocks noChangeAspect="1"/>
          </p:cNvPicPr>
          <p:nvPr/>
        </p:nvPicPr>
        <p:blipFill rotWithShape="1">
          <a:blip r:embed="rId5"/>
          <a:srcRect t="17284"/>
          <a:stretch/>
        </p:blipFill>
        <p:spPr>
          <a:xfrm>
            <a:off x="899386" y="4331036"/>
            <a:ext cx="10812384" cy="1820225"/>
          </a:xfrm>
          <a:prstGeom prst="rect">
            <a:avLst/>
          </a:prstGeom>
        </p:spPr>
      </p:pic>
      <p:sp>
        <p:nvSpPr>
          <p:cNvPr id="20" name="Oval 19">
            <a:extLst>
              <a:ext uri="{FF2B5EF4-FFF2-40B4-BE49-F238E27FC236}">
                <a16:creationId xmlns:a16="http://schemas.microsoft.com/office/drawing/2014/main" id="{83D870C4-F9AD-4728-8ADD-CC56036675CC}"/>
              </a:ext>
            </a:extLst>
          </p:cNvPr>
          <p:cNvSpPr/>
          <p:nvPr/>
        </p:nvSpPr>
        <p:spPr>
          <a:xfrm>
            <a:off x="5992702" y="3786987"/>
            <a:ext cx="103298" cy="109384"/>
          </a:xfrm>
          <a:prstGeom prst="ellipse">
            <a:avLst/>
          </a:prstGeom>
          <a:solidFill>
            <a:schemeClr val="tx1">
              <a:lumMod val="50000"/>
              <a:lumOff val="5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Oval 21">
            <a:extLst>
              <a:ext uri="{FF2B5EF4-FFF2-40B4-BE49-F238E27FC236}">
                <a16:creationId xmlns:a16="http://schemas.microsoft.com/office/drawing/2014/main" id="{F1EAFD8F-6DC6-4A95-8E3E-3DCBFA74BC89}"/>
              </a:ext>
            </a:extLst>
          </p:cNvPr>
          <p:cNvSpPr/>
          <p:nvPr/>
        </p:nvSpPr>
        <p:spPr>
          <a:xfrm>
            <a:off x="5992702" y="3951062"/>
            <a:ext cx="103298" cy="109384"/>
          </a:xfrm>
          <a:prstGeom prst="ellipse">
            <a:avLst/>
          </a:prstGeom>
          <a:solidFill>
            <a:schemeClr val="tx1">
              <a:lumMod val="50000"/>
              <a:lumOff val="5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Oval 22">
            <a:extLst>
              <a:ext uri="{FF2B5EF4-FFF2-40B4-BE49-F238E27FC236}">
                <a16:creationId xmlns:a16="http://schemas.microsoft.com/office/drawing/2014/main" id="{E3337DC5-41CF-4B6F-A57F-6CDA29AAED7D}"/>
              </a:ext>
            </a:extLst>
          </p:cNvPr>
          <p:cNvSpPr/>
          <p:nvPr/>
        </p:nvSpPr>
        <p:spPr>
          <a:xfrm>
            <a:off x="5992702" y="4120031"/>
            <a:ext cx="103298" cy="109384"/>
          </a:xfrm>
          <a:prstGeom prst="ellipse">
            <a:avLst/>
          </a:prstGeom>
          <a:solidFill>
            <a:schemeClr val="tx1">
              <a:lumMod val="50000"/>
              <a:lumOff val="5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Rectangle 23">
            <a:extLst>
              <a:ext uri="{FF2B5EF4-FFF2-40B4-BE49-F238E27FC236}">
                <a16:creationId xmlns:a16="http://schemas.microsoft.com/office/drawing/2014/main" id="{7B825FB0-F3EC-4D36-9D86-6CB87D66749E}"/>
              </a:ext>
            </a:extLst>
          </p:cNvPr>
          <p:cNvSpPr/>
          <p:nvPr/>
        </p:nvSpPr>
        <p:spPr>
          <a:xfrm>
            <a:off x="2111188" y="1905000"/>
            <a:ext cx="645459" cy="4347882"/>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Прямоугольник 1">
            <a:extLst>
              <a:ext uri="{FF2B5EF4-FFF2-40B4-BE49-F238E27FC236}">
                <a16:creationId xmlns:a16="http://schemas.microsoft.com/office/drawing/2014/main" id="{EFB115A1-FE8E-45D9-93AE-19F33494D834}"/>
              </a:ext>
            </a:extLst>
          </p:cNvPr>
          <p:cNvSpPr/>
          <p:nvPr/>
        </p:nvSpPr>
        <p:spPr>
          <a:xfrm>
            <a:off x="5875219" y="-66895"/>
            <a:ext cx="6096000" cy="1200329"/>
          </a:xfrm>
          <a:prstGeom prst="rect">
            <a:avLst/>
          </a:prstGeom>
        </p:spPr>
        <p:txBody>
          <a:bodyPr>
            <a:spAutoFit/>
          </a:bodyPr>
          <a:lstStyle/>
          <a:p>
            <a:r>
              <a:rPr lang="en-US" dirty="0"/>
              <a:t>The sinking of the RMS Titanic is one of the most infamous shipwrecks in history.  On April 15, 1912, during her maiden voyage, the Titanic sank after colliding with an iceberg, killing 1502 out of 2224 passengers and crew. </a:t>
            </a:r>
            <a:endParaRPr lang="ru-RU" dirty="0"/>
          </a:p>
        </p:txBody>
      </p:sp>
    </p:spTree>
    <p:extLst>
      <p:ext uri="{BB962C8B-B14F-4D97-AF65-F5344CB8AC3E}">
        <p14:creationId xmlns:p14="http://schemas.microsoft.com/office/powerpoint/2010/main" val="427428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500"/>
                                        <p:tgtEl>
                                          <p:spTgt spid="23"/>
                                        </p:tgtEl>
                                      </p:cBhvr>
                                    </p:animEffect>
                                  </p:childTnLst>
                                </p:cTn>
                              </p:par>
                              <p:par>
                                <p:cTn id="14" presetID="10" presetClass="entr" presetSubtype="0" fill="hold" nodeType="with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fade">
                                      <p:cBhvr>
                                        <p:cTn id="16" dur="500"/>
                                        <p:tgtEl>
                                          <p:spTgt spid="17"/>
                                        </p:tgtEl>
                                      </p:cBhvr>
                                    </p:animEffect>
                                  </p:childTnLst>
                                </p:cTn>
                              </p:par>
                              <p:par>
                                <p:cTn id="17" presetID="10" presetClass="entr" presetSubtype="0" fill="hold" nodeType="with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fade">
                                      <p:cBhvr>
                                        <p:cTn id="19" dur="500"/>
                                        <p:tgtEl>
                                          <p:spTgt spid="26"/>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2" grpId="0" animBg="1"/>
      <p:bldP spid="23" grpId="0" animBg="1"/>
      <p:bldP spid="24"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7E093EE-9183-48B6-972B-A3EBD7D04028}"/>
              </a:ext>
            </a:extLst>
          </p:cNvPr>
          <p:cNvPicPr>
            <a:picLocks noChangeAspect="1"/>
          </p:cNvPicPr>
          <p:nvPr/>
        </p:nvPicPr>
        <p:blipFill rotWithShape="1">
          <a:blip r:embed="rId3"/>
          <a:srcRect r="36372"/>
          <a:stretch/>
        </p:blipFill>
        <p:spPr>
          <a:xfrm>
            <a:off x="3328987" y="0"/>
            <a:ext cx="5534025" cy="1000265"/>
          </a:xfrm>
          <a:prstGeom prst="rect">
            <a:avLst/>
          </a:prstGeom>
        </p:spPr>
      </p:pic>
      <p:pic>
        <p:nvPicPr>
          <p:cNvPr id="8" name="Picture 7">
            <a:extLst>
              <a:ext uri="{FF2B5EF4-FFF2-40B4-BE49-F238E27FC236}">
                <a16:creationId xmlns:a16="http://schemas.microsoft.com/office/drawing/2014/main" id="{52D8CD7B-09D6-4C96-8782-13AD0D2E7249}"/>
              </a:ext>
            </a:extLst>
          </p:cNvPr>
          <p:cNvPicPr>
            <a:picLocks noChangeAspect="1"/>
          </p:cNvPicPr>
          <p:nvPr/>
        </p:nvPicPr>
        <p:blipFill rotWithShape="1">
          <a:blip r:embed="rId4"/>
          <a:srcRect t="36389" b="50000"/>
          <a:stretch/>
        </p:blipFill>
        <p:spPr>
          <a:xfrm>
            <a:off x="1007225" y="1314450"/>
            <a:ext cx="1666108" cy="1162050"/>
          </a:xfrm>
          <a:prstGeom prst="rect">
            <a:avLst/>
          </a:prstGeom>
        </p:spPr>
      </p:pic>
      <p:pic>
        <p:nvPicPr>
          <p:cNvPr id="16" name="Picture 15">
            <a:extLst>
              <a:ext uri="{FF2B5EF4-FFF2-40B4-BE49-F238E27FC236}">
                <a16:creationId xmlns:a16="http://schemas.microsoft.com/office/drawing/2014/main" id="{411C7B14-79CB-47FB-B5DF-7213EE850A02}"/>
              </a:ext>
            </a:extLst>
          </p:cNvPr>
          <p:cNvPicPr>
            <a:picLocks noChangeAspect="1"/>
          </p:cNvPicPr>
          <p:nvPr/>
        </p:nvPicPr>
        <p:blipFill rotWithShape="1">
          <a:blip r:embed="rId4"/>
          <a:srcRect t="465" b="83916"/>
          <a:stretch/>
        </p:blipFill>
        <p:spPr>
          <a:xfrm>
            <a:off x="3705749" y="1371600"/>
            <a:ext cx="1666108" cy="1333500"/>
          </a:xfrm>
          <a:prstGeom prst="rect">
            <a:avLst/>
          </a:prstGeom>
        </p:spPr>
      </p:pic>
      <p:pic>
        <p:nvPicPr>
          <p:cNvPr id="10" name="Picture 9">
            <a:extLst>
              <a:ext uri="{FF2B5EF4-FFF2-40B4-BE49-F238E27FC236}">
                <a16:creationId xmlns:a16="http://schemas.microsoft.com/office/drawing/2014/main" id="{BD28E252-39EB-4B35-8CCD-FF357E546AAC}"/>
              </a:ext>
            </a:extLst>
          </p:cNvPr>
          <p:cNvPicPr>
            <a:picLocks noChangeAspect="1"/>
          </p:cNvPicPr>
          <p:nvPr/>
        </p:nvPicPr>
        <p:blipFill>
          <a:blip r:embed="rId5"/>
          <a:stretch>
            <a:fillRect/>
          </a:stretch>
        </p:blipFill>
        <p:spPr>
          <a:xfrm>
            <a:off x="6404274" y="1419225"/>
            <a:ext cx="1875809" cy="1057275"/>
          </a:xfrm>
          <a:prstGeom prst="rect">
            <a:avLst/>
          </a:prstGeom>
        </p:spPr>
      </p:pic>
      <p:pic>
        <p:nvPicPr>
          <p:cNvPr id="12" name="Picture 11">
            <a:extLst>
              <a:ext uri="{FF2B5EF4-FFF2-40B4-BE49-F238E27FC236}">
                <a16:creationId xmlns:a16="http://schemas.microsoft.com/office/drawing/2014/main" id="{10A776CC-24B6-4DBC-80EC-C6569CB3010F}"/>
              </a:ext>
            </a:extLst>
          </p:cNvPr>
          <p:cNvPicPr>
            <a:picLocks noChangeAspect="1"/>
          </p:cNvPicPr>
          <p:nvPr/>
        </p:nvPicPr>
        <p:blipFill>
          <a:blip r:embed="rId6"/>
          <a:stretch>
            <a:fillRect/>
          </a:stretch>
        </p:blipFill>
        <p:spPr>
          <a:xfrm>
            <a:off x="9267825" y="1419225"/>
            <a:ext cx="1916950" cy="2161147"/>
          </a:xfrm>
          <a:prstGeom prst="rect">
            <a:avLst/>
          </a:prstGeom>
        </p:spPr>
      </p:pic>
      <p:pic>
        <p:nvPicPr>
          <p:cNvPr id="15" name="Picture 14">
            <a:extLst>
              <a:ext uri="{FF2B5EF4-FFF2-40B4-BE49-F238E27FC236}">
                <a16:creationId xmlns:a16="http://schemas.microsoft.com/office/drawing/2014/main" id="{66622308-B2EB-45E2-81F3-EF05CE51C106}"/>
              </a:ext>
            </a:extLst>
          </p:cNvPr>
          <p:cNvPicPr>
            <a:picLocks noChangeAspect="1"/>
          </p:cNvPicPr>
          <p:nvPr/>
        </p:nvPicPr>
        <p:blipFill>
          <a:blip r:embed="rId7"/>
          <a:stretch>
            <a:fillRect/>
          </a:stretch>
        </p:blipFill>
        <p:spPr>
          <a:xfrm>
            <a:off x="4379929" y="3790683"/>
            <a:ext cx="4048690" cy="1914792"/>
          </a:xfrm>
          <a:prstGeom prst="rect">
            <a:avLst/>
          </a:prstGeom>
        </p:spPr>
      </p:pic>
      <p:pic>
        <p:nvPicPr>
          <p:cNvPr id="21" name="Picture 20">
            <a:extLst>
              <a:ext uri="{FF2B5EF4-FFF2-40B4-BE49-F238E27FC236}">
                <a16:creationId xmlns:a16="http://schemas.microsoft.com/office/drawing/2014/main" id="{E5AEC888-3993-47E6-9736-69A704594E64}"/>
              </a:ext>
            </a:extLst>
          </p:cNvPr>
          <p:cNvPicPr>
            <a:picLocks noChangeAspect="1"/>
          </p:cNvPicPr>
          <p:nvPr/>
        </p:nvPicPr>
        <p:blipFill>
          <a:blip r:embed="rId8"/>
          <a:stretch>
            <a:fillRect/>
          </a:stretch>
        </p:blipFill>
        <p:spPr>
          <a:xfrm>
            <a:off x="1007226" y="3061707"/>
            <a:ext cx="2545600" cy="3548643"/>
          </a:xfrm>
          <a:prstGeom prst="rect">
            <a:avLst/>
          </a:prstGeom>
        </p:spPr>
      </p:pic>
    </p:spTree>
    <p:extLst>
      <p:ext uri="{BB962C8B-B14F-4D97-AF65-F5344CB8AC3E}">
        <p14:creationId xmlns:p14="http://schemas.microsoft.com/office/powerpoint/2010/main" val="1431301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500"/>
                                        <p:tgtEl>
                                          <p:spTgt spid="16"/>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fade">
                                      <p:cBhvr>
                                        <p:cTn id="23" dur="500"/>
                                        <p:tgtEl>
                                          <p:spTgt spid="21"/>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0247BB55-0A91-49FF-8531-00844C671767}"/>
              </a:ext>
            </a:extLst>
          </p:cNvPr>
          <p:cNvPicPr>
            <a:picLocks noChangeAspect="1"/>
          </p:cNvPicPr>
          <p:nvPr/>
        </p:nvPicPr>
        <p:blipFill>
          <a:blip r:embed="rId3"/>
          <a:stretch>
            <a:fillRect/>
          </a:stretch>
        </p:blipFill>
        <p:spPr>
          <a:xfrm>
            <a:off x="1108966" y="690491"/>
            <a:ext cx="9974067" cy="1019317"/>
          </a:xfrm>
          <a:prstGeom prst="rect">
            <a:avLst/>
          </a:prstGeom>
        </p:spPr>
      </p:pic>
      <p:pic>
        <p:nvPicPr>
          <p:cNvPr id="11" name="Picture 10">
            <a:extLst>
              <a:ext uri="{FF2B5EF4-FFF2-40B4-BE49-F238E27FC236}">
                <a16:creationId xmlns:a16="http://schemas.microsoft.com/office/drawing/2014/main" id="{E5DD39CC-A390-4C07-86BD-20BA5D9F6E26}"/>
              </a:ext>
            </a:extLst>
          </p:cNvPr>
          <p:cNvPicPr>
            <a:picLocks noChangeAspect="1"/>
          </p:cNvPicPr>
          <p:nvPr/>
        </p:nvPicPr>
        <p:blipFill rotWithShape="1">
          <a:blip r:embed="rId4"/>
          <a:srcRect b="62709"/>
          <a:stretch/>
        </p:blipFill>
        <p:spPr>
          <a:xfrm>
            <a:off x="1495858" y="1709808"/>
            <a:ext cx="6529393" cy="3967092"/>
          </a:xfrm>
          <a:prstGeom prst="rect">
            <a:avLst/>
          </a:prstGeom>
        </p:spPr>
      </p:pic>
      <p:pic>
        <p:nvPicPr>
          <p:cNvPr id="12" name="Picture 11">
            <a:extLst>
              <a:ext uri="{FF2B5EF4-FFF2-40B4-BE49-F238E27FC236}">
                <a16:creationId xmlns:a16="http://schemas.microsoft.com/office/drawing/2014/main" id="{2AC519C3-8D96-4557-8083-1F844BF50164}"/>
              </a:ext>
            </a:extLst>
          </p:cNvPr>
          <p:cNvPicPr>
            <a:picLocks noChangeAspect="1"/>
          </p:cNvPicPr>
          <p:nvPr/>
        </p:nvPicPr>
        <p:blipFill rotWithShape="1">
          <a:blip r:embed="rId4"/>
          <a:srcRect t="62709"/>
          <a:stretch/>
        </p:blipFill>
        <p:spPr>
          <a:xfrm>
            <a:off x="1495858" y="1709808"/>
            <a:ext cx="6529393" cy="3967092"/>
          </a:xfrm>
          <a:prstGeom prst="rect">
            <a:avLst/>
          </a:prstGeom>
        </p:spPr>
      </p:pic>
    </p:spTree>
    <p:extLst>
      <p:ext uri="{BB962C8B-B14F-4D97-AF65-F5344CB8AC3E}">
        <p14:creationId xmlns:p14="http://schemas.microsoft.com/office/powerpoint/2010/main" val="1970254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title"/>
          </p:nvPr>
        </p:nvSpPr>
        <p:spPr/>
        <p:txBody>
          <a:bodyPr/>
          <a:lstStyle/>
          <a:p>
            <a:r>
              <a:rPr lang="en-US" dirty="0"/>
              <a:t>Unsupervised Learning</a:t>
            </a:r>
            <a:endParaRPr lang="sk-SK" dirty="0"/>
          </a:p>
        </p:txBody>
      </p:sp>
      <p:pic>
        <p:nvPicPr>
          <p:cNvPr id="4" name="Zástupný objekt pre obsah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879977" y="1844826"/>
            <a:ext cx="5274387" cy="4178675"/>
          </a:xfrm>
        </p:spPr>
      </p:pic>
      <p:pic>
        <p:nvPicPr>
          <p:cNvPr id="5" name="Obrázok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8583" y="1844825"/>
            <a:ext cx="4176464" cy="4176464"/>
          </a:xfrm>
          <a:prstGeom prst="rect">
            <a:avLst/>
          </a:prstGeom>
        </p:spPr>
      </p:pic>
      <p:sp>
        <p:nvSpPr>
          <p:cNvPr id="7" name="Zástupný objekt pre číslo snímky 6"/>
          <p:cNvSpPr>
            <a:spLocks noGrp="1"/>
          </p:cNvSpPr>
          <p:nvPr>
            <p:ph type="sldNum" sz="quarter" idx="12"/>
          </p:nvPr>
        </p:nvSpPr>
        <p:spPr/>
        <p:txBody>
          <a:bodyPr/>
          <a:lstStyle/>
          <a:p>
            <a:pPr defTabSz="457200"/>
            <a:fld id="{C014DD1E-5D91-48A3-AD6D-45FBA980D106}" type="slidenum">
              <a:rPr lang="sk-SK">
                <a:latin typeface="Calibri" panose="020F0502020204030204"/>
              </a:rPr>
              <a:pPr defTabSz="457200"/>
              <a:t>4</a:t>
            </a:fld>
            <a:endParaRPr lang="sk-SK">
              <a:latin typeface="Calibri" panose="020F0502020204030204"/>
            </a:endParaRPr>
          </a:p>
        </p:txBody>
      </p:sp>
    </p:spTree>
    <p:extLst>
      <p:ext uri="{BB962C8B-B14F-4D97-AF65-F5344CB8AC3E}">
        <p14:creationId xmlns:p14="http://schemas.microsoft.com/office/powerpoint/2010/main" val="2985357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A8CDAA4-D843-4663-B9A6-91BFFB89503F}"/>
              </a:ext>
            </a:extLst>
          </p:cNvPr>
          <p:cNvPicPr>
            <a:picLocks noChangeAspect="1"/>
          </p:cNvPicPr>
          <p:nvPr/>
        </p:nvPicPr>
        <p:blipFill rotWithShape="1">
          <a:blip r:embed="rId3"/>
          <a:srcRect b="76111"/>
          <a:stretch/>
        </p:blipFill>
        <p:spPr>
          <a:xfrm>
            <a:off x="1847850" y="2209674"/>
            <a:ext cx="8496300" cy="2438652"/>
          </a:xfrm>
          <a:prstGeom prst="rect">
            <a:avLst/>
          </a:prstGeom>
        </p:spPr>
      </p:pic>
      <p:pic>
        <p:nvPicPr>
          <p:cNvPr id="6" name="Picture 5">
            <a:extLst>
              <a:ext uri="{FF2B5EF4-FFF2-40B4-BE49-F238E27FC236}">
                <a16:creationId xmlns:a16="http://schemas.microsoft.com/office/drawing/2014/main" id="{0AD1D126-427A-4E8B-BA8A-813241B35C6D}"/>
              </a:ext>
            </a:extLst>
          </p:cNvPr>
          <p:cNvPicPr>
            <a:picLocks noChangeAspect="1"/>
          </p:cNvPicPr>
          <p:nvPr/>
        </p:nvPicPr>
        <p:blipFill rotWithShape="1">
          <a:blip r:embed="rId3"/>
          <a:srcRect t="76111"/>
          <a:stretch/>
        </p:blipFill>
        <p:spPr>
          <a:xfrm>
            <a:off x="1847850" y="2209674"/>
            <a:ext cx="8496300" cy="2438652"/>
          </a:xfrm>
          <a:prstGeom prst="rect">
            <a:avLst/>
          </a:prstGeom>
        </p:spPr>
      </p:pic>
      <p:pic>
        <p:nvPicPr>
          <p:cNvPr id="7" name="Picture 6">
            <a:extLst>
              <a:ext uri="{FF2B5EF4-FFF2-40B4-BE49-F238E27FC236}">
                <a16:creationId xmlns:a16="http://schemas.microsoft.com/office/drawing/2014/main" id="{28EB85EF-3033-470F-B3F6-B5744D025F7A}"/>
              </a:ext>
            </a:extLst>
          </p:cNvPr>
          <p:cNvPicPr>
            <a:picLocks noChangeAspect="1"/>
          </p:cNvPicPr>
          <p:nvPr/>
        </p:nvPicPr>
        <p:blipFill rotWithShape="1">
          <a:blip r:embed="rId3"/>
          <a:srcRect t="38056" b="38056"/>
          <a:stretch/>
        </p:blipFill>
        <p:spPr>
          <a:xfrm>
            <a:off x="1847850" y="2209674"/>
            <a:ext cx="8496300" cy="2438652"/>
          </a:xfrm>
          <a:prstGeom prst="rect">
            <a:avLst/>
          </a:prstGeom>
        </p:spPr>
      </p:pic>
      <p:pic>
        <p:nvPicPr>
          <p:cNvPr id="9" name="Picture 8">
            <a:extLst>
              <a:ext uri="{FF2B5EF4-FFF2-40B4-BE49-F238E27FC236}">
                <a16:creationId xmlns:a16="http://schemas.microsoft.com/office/drawing/2014/main" id="{56B1F65C-AAD2-43F7-9C85-7057184E37A1}"/>
              </a:ext>
            </a:extLst>
          </p:cNvPr>
          <p:cNvPicPr>
            <a:picLocks noChangeAspect="1"/>
          </p:cNvPicPr>
          <p:nvPr/>
        </p:nvPicPr>
        <p:blipFill rotWithShape="1">
          <a:blip r:embed="rId4"/>
          <a:srcRect b="76944"/>
          <a:stretch/>
        </p:blipFill>
        <p:spPr>
          <a:xfrm>
            <a:off x="1847850" y="2156489"/>
            <a:ext cx="8496300" cy="2545022"/>
          </a:xfrm>
          <a:prstGeom prst="rect">
            <a:avLst/>
          </a:prstGeom>
        </p:spPr>
      </p:pic>
      <p:pic>
        <p:nvPicPr>
          <p:cNvPr id="10" name="Picture 9">
            <a:extLst>
              <a:ext uri="{FF2B5EF4-FFF2-40B4-BE49-F238E27FC236}">
                <a16:creationId xmlns:a16="http://schemas.microsoft.com/office/drawing/2014/main" id="{B0B042EC-8C94-473C-85C8-68A7F7458539}"/>
              </a:ext>
            </a:extLst>
          </p:cNvPr>
          <p:cNvPicPr>
            <a:picLocks noChangeAspect="1"/>
          </p:cNvPicPr>
          <p:nvPr/>
        </p:nvPicPr>
        <p:blipFill rotWithShape="1">
          <a:blip r:embed="rId4"/>
          <a:srcRect t="76944"/>
          <a:stretch/>
        </p:blipFill>
        <p:spPr>
          <a:xfrm>
            <a:off x="1847850" y="2156489"/>
            <a:ext cx="8496300" cy="2545022"/>
          </a:xfrm>
          <a:prstGeom prst="rect">
            <a:avLst/>
          </a:prstGeom>
        </p:spPr>
      </p:pic>
    </p:spTree>
    <p:extLst>
      <p:ext uri="{BB962C8B-B14F-4D97-AF65-F5344CB8AC3E}">
        <p14:creationId xmlns:p14="http://schemas.microsoft.com/office/powerpoint/2010/main" val="2037180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title"/>
          </p:nvPr>
        </p:nvSpPr>
        <p:spPr/>
        <p:txBody>
          <a:bodyPr/>
          <a:lstStyle/>
          <a:p>
            <a:r>
              <a:rPr lang="en-US" dirty="0"/>
              <a:t>Reinforcement Learning</a:t>
            </a:r>
            <a:endParaRPr lang="sk-SK" dirty="0"/>
          </a:p>
        </p:txBody>
      </p:sp>
      <p:pic>
        <p:nvPicPr>
          <p:cNvPr id="4" name="Zástupný objekt pre obsah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98582" y="1988842"/>
            <a:ext cx="3027362" cy="2016223"/>
          </a:xfrm>
        </p:spPr>
      </p:pic>
      <p:pic>
        <p:nvPicPr>
          <p:cNvPr id="5" name="Obrázok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67194" y="1988842"/>
            <a:ext cx="3029250" cy="2016223"/>
          </a:xfrm>
          <a:prstGeom prst="rect">
            <a:avLst/>
          </a:prstGeom>
        </p:spPr>
      </p:pic>
      <p:pic>
        <p:nvPicPr>
          <p:cNvPr id="6" name="Obrázok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37695" y="1988842"/>
            <a:ext cx="3516668" cy="2016223"/>
          </a:xfrm>
          <a:prstGeom prst="rect">
            <a:avLst/>
          </a:prstGeom>
        </p:spPr>
      </p:pic>
      <p:pic>
        <p:nvPicPr>
          <p:cNvPr id="7" name="Obrázok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999657" y="4221088"/>
            <a:ext cx="2978037" cy="1985358"/>
          </a:xfrm>
          <a:prstGeom prst="rect">
            <a:avLst/>
          </a:prstGeom>
        </p:spPr>
      </p:pic>
      <p:pic>
        <p:nvPicPr>
          <p:cNvPr id="8" name="Obrázok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00056" y="4221088"/>
            <a:ext cx="3528392" cy="1985412"/>
          </a:xfrm>
          <a:prstGeom prst="rect">
            <a:avLst/>
          </a:prstGeom>
        </p:spPr>
      </p:pic>
      <p:sp>
        <p:nvSpPr>
          <p:cNvPr id="10" name="BlokTextu 9"/>
          <p:cNvSpPr txBox="1"/>
          <p:nvPr/>
        </p:nvSpPr>
        <p:spPr>
          <a:xfrm rot="16200000">
            <a:off x="1860825" y="5029101"/>
            <a:ext cx="1872208" cy="369332"/>
          </a:xfrm>
          <a:prstGeom prst="rect">
            <a:avLst/>
          </a:prstGeom>
          <a:noFill/>
        </p:spPr>
        <p:txBody>
          <a:bodyPr wrap="square" rtlCol="0">
            <a:spAutoFit/>
          </a:bodyPr>
          <a:lstStyle/>
          <a:p>
            <a:pPr defTabSz="457200"/>
            <a:r>
              <a:rPr lang="en-US" dirty="0" err="1">
                <a:solidFill>
                  <a:prstClr val="black"/>
                </a:solidFill>
                <a:latin typeface="Calibri" panose="020F0502020204030204"/>
              </a:rPr>
              <a:t>OpenAI</a:t>
            </a:r>
            <a:r>
              <a:rPr lang="en-US" dirty="0">
                <a:solidFill>
                  <a:prstClr val="black"/>
                </a:solidFill>
                <a:latin typeface="Calibri" panose="020F0502020204030204"/>
              </a:rPr>
              <a:t>: Universe</a:t>
            </a:r>
            <a:endParaRPr lang="sk-SK" dirty="0">
              <a:solidFill>
                <a:prstClr val="black"/>
              </a:solidFill>
              <a:latin typeface="Calibri" panose="020F0502020204030204"/>
            </a:endParaRPr>
          </a:p>
        </p:txBody>
      </p:sp>
      <p:sp>
        <p:nvSpPr>
          <p:cNvPr id="12" name="Zástupný objekt pre číslo snímky 11"/>
          <p:cNvSpPr>
            <a:spLocks noGrp="1"/>
          </p:cNvSpPr>
          <p:nvPr>
            <p:ph type="sldNum" sz="quarter" idx="12"/>
          </p:nvPr>
        </p:nvSpPr>
        <p:spPr/>
        <p:txBody>
          <a:bodyPr/>
          <a:lstStyle/>
          <a:p>
            <a:pPr defTabSz="457200"/>
            <a:fld id="{C014DD1E-5D91-48A3-AD6D-45FBA980D106}" type="slidenum">
              <a:rPr lang="sk-SK">
                <a:latin typeface="Calibri" panose="020F0502020204030204"/>
              </a:rPr>
              <a:pPr defTabSz="457200"/>
              <a:t>5</a:t>
            </a:fld>
            <a:endParaRPr lang="sk-SK">
              <a:latin typeface="Calibri" panose="020F0502020204030204"/>
            </a:endParaRPr>
          </a:p>
        </p:txBody>
      </p:sp>
    </p:spTree>
    <p:extLst>
      <p:ext uri="{BB962C8B-B14F-4D97-AF65-F5344CB8AC3E}">
        <p14:creationId xmlns:p14="http://schemas.microsoft.com/office/powerpoint/2010/main" val="3094340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10"/>
          </p:nvPr>
        </p:nvSpPr>
        <p:spPr/>
        <p:txBody>
          <a:bodyPr>
            <a:normAutofit/>
          </a:bodyPr>
          <a:lstStyle/>
          <a:p>
            <a:r>
              <a:rPr lang="en-GB" dirty="0"/>
              <a:t>Classification – Predict answers to Yes/No questions</a:t>
            </a:r>
          </a:p>
          <a:p>
            <a:r>
              <a:rPr lang="en-GB" dirty="0"/>
              <a:t>Regression – Predict real values</a:t>
            </a:r>
          </a:p>
          <a:p>
            <a:r>
              <a:rPr lang="en-GB" dirty="0"/>
              <a:t>Clustering – Find patterns of similar objects</a:t>
            </a:r>
          </a:p>
          <a:p>
            <a:r>
              <a:rPr lang="en-GB" dirty="0"/>
              <a:t>How to Evaluate Machine Learning Models</a:t>
            </a:r>
          </a:p>
        </p:txBody>
      </p:sp>
      <p:sp>
        <p:nvSpPr>
          <p:cNvPr id="2" name="Title 1"/>
          <p:cNvSpPr>
            <a:spLocks noGrp="1"/>
          </p:cNvSpPr>
          <p:nvPr>
            <p:ph type="title"/>
          </p:nvPr>
        </p:nvSpPr>
        <p:spPr/>
        <p:txBody>
          <a:bodyPr/>
          <a:lstStyle/>
          <a:p>
            <a:r>
              <a:rPr lang="en-US" dirty="0"/>
              <a:t>Introduction to Machine Learning</a:t>
            </a:r>
          </a:p>
        </p:txBody>
      </p:sp>
    </p:spTree>
    <p:extLst>
      <p:ext uri="{BB962C8B-B14F-4D97-AF65-F5344CB8AC3E}">
        <p14:creationId xmlns:p14="http://schemas.microsoft.com/office/powerpoint/2010/main" val="3183499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3"/>
          <p:cNvSpPr>
            <a:spLocks noGrp="1"/>
          </p:cNvSpPr>
          <p:nvPr>
            <p:ph type="sldNum" sz="quarter" idx="13"/>
          </p:nvPr>
        </p:nvSpPr>
        <p:spPr/>
        <p:txBody>
          <a:bodyPr/>
          <a:lstStyle/>
          <a:p>
            <a:pPr algn="r" defTabSz="1190640" fontAlgn="base">
              <a:lnSpc>
                <a:spcPts val="3000"/>
              </a:lnSpc>
              <a:spcBef>
                <a:spcPct val="0"/>
              </a:spcBef>
              <a:spcAft>
                <a:spcPct val="0"/>
              </a:spcAft>
              <a:defRPr/>
            </a:pPr>
            <a:fld id="{6F4A1B40-4074-4A43-A415-862C3E2C2127}" type="slidenum">
              <a:rPr lang="en-US" sz="2995" b="1">
                <a:solidFill>
                  <a:srgbClr val="000000"/>
                </a:solidFill>
                <a:latin typeface="PFDinTextCompPro-Bold"/>
                <a:ea typeface="ＭＳ Ｐゴシック" charset="0"/>
                <a:sym typeface="PFDinTextCompPro-Bold" charset="0"/>
              </a:rPr>
              <a:pPr algn="r" defTabSz="1190640" fontAlgn="base">
                <a:lnSpc>
                  <a:spcPts val="3000"/>
                </a:lnSpc>
                <a:spcBef>
                  <a:spcPct val="0"/>
                </a:spcBef>
                <a:spcAft>
                  <a:spcPct val="0"/>
                </a:spcAft>
                <a:defRPr/>
              </a:pPr>
              <a:t>7</a:t>
            </a:fld>
            <a:endParaRPr lang="en-US" sz="2995" b="1">
              <a:solidFill>
                <a:srgbClr val="000000"/>
              </a:solidFill>
              <a:latin typeface="PFDinTextCompPro-Bold"/>
              <a:ea typeface="ＭＳ Ｐゴシック" charset="0"/>
              <a:sym typeface="PFDinTextCompPro-Bold" charset="0"/>
            </a:endParaRPr>
          </a:p>
        </p:txBody>
      </p:sp>
      <p:sp>
        <p:nvSpPr>
          <p:cNvPr id="7" name="Title 2">
            <a:extLst>
              <a:ext uri="{FF2B5EF4-FFF2-40B4-BE49-F238E27FC236}">
                <a16:creationId xmlns:a16="http://schemas.microsoft.com/office/drawing/2014/main" id="{08C461C5-9334-4DF0-BB38-2FB54C106790}"/>
              </a:ext>
            </a:extLst>
          </p:cNvPr>
          <p:cNvSpPr>
            <a:spLocks noGrp="1"/>
          </p:cNvSpPr>
          <p:nvPr>
            <p:ph type="ctrTitle"/>
          </p:nvPr>
        </p:nvSpPr>
        <p:spPr>
          <a:xfrm>
            <a:off x="539525" y="1742213"/>
            <a:ext cx="11028200" cy="3421118"/>
          </a:xfrm>
        </p:spPr>
        <p:txBody>
          <a:bodyPr>
            <a:normAutofit/>
          </a:bodyPr>
          <a:lstStyle/>
          <a:p>
            <a:pPr>
              <a:defRPr/>
            </a:pPr>
            <a:br>
              <a:rPr lang="en-US" sz="9375" dirty="0"/>
            </a:br>
            <a:r>
              <a:rPr lang="en-US" sz="9600" dirty="0"/>
              <a:t>Classification</a:t>
            </a:r>
            <a:br>
              <a:rPr lang="en-US" sz="9600" dirty="0"/>
            </a:br>
            <a:endParaRPr lang="en-US" sz="9375" dirty="0"/>
          </a:p>
        </p:txBody>
      </p:sp>
    </p:spTree>
    <p:extLst>
      <p:ext uri="{BB962C8B-B14F-4D97-AF65-F5344CB8AC3E}">
        <p14:creationId xmlns:p14="http://schemas.microsoft.com/office/powerpoint/2010/main" val="140796345"/>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Machine Learning</a:t>
            </a:r>
          </a:p>
        </p:txBody>
      </p:sp>
      <p:sp>
        <p:nvSpPr>
          <p:cNvPr id="3" name="Content Placeholder 2"/>
          <p:cNvSpPr>
            <a:spLocks noGrp="1"/>
          </p:cNvSpPr>
          <p:nvPr>
            <p:ph sz="quarter" idx="10"/>
          </p:nvPr>
        </p:nvSpPr>
        <p:spPr>
          <a:xfrm>
            <a:off x="211311" y="1070744"/>
            <a:ext cx="9800043" cy="5290388"/>
          </a:xfrm>
        </p:spPr>
        <p:txBody>
          <a:bodyPr/>
          <a:lstStyle/>
          <a:p>
            <a:r>
              <a:rPr lang="en-US" dirty="0"/>
              <a:t>Grew out of artificial intelligence within computer science. Teaches computers by example.</a:t>
            </a:r>
          </a:p>
          <a:p>
            <a:endParaRPr lang="en-US" dirty="0"/>
          </a:p>
          <a:p>
            <a:endParaRPr lang="en-US" dirty="0"/>
          </a:p>
          <a:p>
            <a:endParaRPr lang="en-US" dirty="0"/>
          </a:p>
          <a:p>
            <a:endParaRPr lang="en-US" dirty="0"/>
          </a:p>
          <a:p>
            <a:r>
              <a:rPr lang="en-US" dirty="0"/>
              <a:t>ML is arguably part of statistics.</a:t>
            </a:r>
          </a:p>
        </p:txBody>
      </p:sp>
      <p:sp>
        <p:nvSpPr>
          <p:cNvPr id="11" name="TextBox 10"/>
          <p:cNvSpPr txBox="1"/>
          <p:nvPr/>
        </p:nvSpPr>
        <p:spPr>
          <a:xfrm>
            <a:off x="7493000" y="3558088"/>
            <a:ext cx="2249334" cy="523220"/>
          </a:xfrm>
          <a:prstGeom prst="rect">
            <a:avLst/>
          </a:prstGeom>
          <a:noFill/>
        </p:spPr>
        <p:txBody>
          <a:bodyPr wrap="none" rtlCol="0">
            <a:spAutoFit/>
          </a:bodyPr>
          <a:lstStyle/>
          <a:p>
            <a:r>
              <a:rPr lang="en-US" sz="2800" dirty="0"/>
              <a:t>Is this a chair?</a:t>
            </a:r>
            <a:endParaRPr lang="en-US" dirty="0"/>
          </a:p>
        </p:txBody>
      </p:sp>
      <p:grpSp>
        <p:nvGrpSpPr>
          <p:cNvPr id="31" name="Group 30"/>
          <p:cNvGrpSpPr/>
          <p:nvPr/>
        </p:nvGrpSpPr>
        <p:grpSpPr>
          <a:xfrm>
            <a:off x="2069369" y="3301079"/>
            <a:ext cx="1381125" cy="1300163"/>
            <a:chOff x="3095625" y="3808413"/>
            <a:chExt cx="1381125" cy="1300163"/>
          </a:xfrm>
        </p:grpSpPr>
        <p:sp>
          <p:nvSpPr>
            <p:cNvPr id="16" name="Freeform 5"/>
            <p:cNvSpPr>
              <a:spLocks/>
            </p:cNvSpPr>
            <p:nvPr/>
          </p:nvSpPr>
          <p:spPr bwMode="auto">
            <a:xfrm>
              <a:off x="3113088" y="4221163"/>
              <a:ext cx="257175" cy="80962"/>
            </a:xfrm>
            <a:custGeom>
              <a:avLst/>
              <a:gdLst>
                <a:gd name="T0" fmla="*/ 7 w 28"/>
                <a:gd name="T1" fmla="*/ 9 h 9"/>
                <a:gd name="T2" fmla="*/ 28 w 28"/>
                <a:gd name="T3" fmla="*/ 9 h 9"/>
                <a:gd name="T4" fmla="*/ 23 w 28"/>
                <a:gd name="T5" fmla="*/ 2 h 9"/>
                <a:gd name="T6" fmla="*/ 18 w 28"/>
                <a:gd name="T7" fmla="*/ 0 h 9"/>
                <a:gd name="T8" fmla="*/ 0 w 28"/>
                <a:gd name="T9" fmla="*/ 0 h 9"/>
                <a:gd name="T10" fmla="*/ 0 w 28"/>
                <a:gd name="T11" fmla="*/ 2 h 9"/>
                <a:gd name="T12" fmla="*/ 7 w 28"/>
                <a:gd name="T13" fmla="*/ 9 h 9"/>
              </a:gdLst>
              <a:ahLst/>
              <a:cxnLst>
                <a:cxn ang="0">
                  <a:pos x="T0" y="T1"/>
                </a:cxn>
                <a:cxn ang="0">
                  <a:pos x="T2" y="T3"/>
                </a:cxn>
                <a:cxn ang="0">
                  <a:pos x="T4" y="T5"/>
                </a:cxn>
                <a:cxn ang="0">
                  <a:pos x="T6" y="T7"/>
                </a:cxn>
                <a:cxn ang="0">
                  <a:pos x="T8" y="T9"/>
                </a:cxn>
                <a:cxn ang="0">
                  <a:pos x="T10" y="T11"/>
                </a:cxn>
                <a:cxn ang="0">
                  <a:pos x="T12" y="T13"/>
                </a:cxn>
              </a:cxnLst>
              <a:rect l="0" t="0" r="r" b="b"/>
              <a:pathLst>
                <a:path w="28" h="9">
                  <a:moveTo>
                    <a:pt x="7" y="9"/>
                  </a:moveTo>
                  <a:cubicBezTo>
                    <a:pt x="28" y="9"/>
                    <a:pt x="28" y="9"/>
                    <a:pt x="28" y="9"/>
                  </a:cubicBezTo>
                  <a:cubicBezTo>
                    <a:pt x="23" y="2"/>
                    <a:pt x="23" y="2"/>
                    <a:pt x="23" y="2"/>
                  </a:cubicBezTo>
                  <a:cubicBezTo>
                    <a:pt x="18" y="0"/>
                    <a:pt x="18" y="0"/>
                    <a:pt x="18" y="0"/>
                  </a:cubicBezTo>
                  <a:cubicBezTo>
                    <a:pt x="0" y="0"/>
                    <a:pt x="0" y="0"/>
                    <a:pt x="0" y="0"/>
                  </a:cubicBezTo>
                  <a:cubicBezTo>
                    <a:pt x="0" y="2"/>
                    <a:pt x="0" y="2"/>
                    <a:pt x="0" y="2"/>
                  </a:cubicBezTo>
                  <a:cubicBezTo>
                    <a:pt x="0" y="6"/>
                    <a:pt x="3" y="9"/>
                    <a:pt x="7" y="9"/>
                  </a:cubicBezTo>
                  <a:close/>
                </a:path>
              </a:pathLst>
            </a:custGeom>
            <a:solidFill>
              <a:srgbClr val="EC008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6"/>
            <p:cNvSpPr>
              <a:spLocks/>
            </p:cNvSpPr>
            <p:nvPr/>
          </p:nvSpPr>
          <p:spPr bwMode="auto">
            <a:xfrm>
              <a:off x="3159125" y="4238625"/>
              <a:ext cx="128588" cy="211137"/>
            </a:xfrm>
            <a:custGeom>
              <a:avLst/>
              <a:gdLst>
                <a:gd name="T0" fmla="*/ 0 w 14"/>
                <a:gd name="T1" fmla="*/ 19 h 23"/>
                <a:gd name="T2" fmla="*/ 4 w 14"/>
                <a:gd name="T3" fmla="*/ 23 h 23"/>
                <a:gd name="T4" fmla="*/ 10 w 14"/>
                <a:gd name="T5" fmla="*/ 23 h 23"/>
                <a:gd name="T6" fmla="*/ 14 w 14"/>
                <a:gd name="T7" fmla="*/ 19 h 23"/>
                <a:gd name="T8" fmla="*/ 14 w 14"/>
                <a:gd name="T9" fmla="*/ 4 h 23"/>
                <a:gd name="T10" fmla="*/ 10 w 14"/>
                <a:gd name="T11" fmla="*/ 0 h 23"/>
                <a:gd name="T12" fmla="*/ 4 w 14"/>
                <a:gd name="T13" fmla="*/ 0 h 23"/>
                <a:gd name="T14" fmla="*/ 0 w 14"/>
                <a:gd name="T15" fmla="*/ 4 h 23"/>
                <a:gd name="T16" fmla="*/ 0 w 14"/>
                <a:gd name="T17"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23">
                  <a:moveTo>
                    <a:pt x="0" y="19"/>
                  </a:moveTo>
                  <a:cubicBezTo>
                    <a:pt x="0" y="21"/>
                    <a:pt x="2" y="23"/>
                    <a:pt x="4" y="23"/>
                  </a:cubicBezTo>
                  <a:cubicBezTo>
                    <a:pt x="10" y="23"/>
                    <a:pt x="10" y="23"/>
                    <a:pt x="10" y="23"/>
                  </a:cubicBezTo>
                  <a:cubicBezTo>
                    <a:pt x="12" y="23"/>
                    <a:pt x="14" y="21"/>
                    <a:pt x="14" y="19"/>
                  </a:cubicBezTo>
                  <a:cubicBezTo>
                    <a:pt x="14" y="4"/>
                    <a:pt x="14" y="4"/>
                    <a:pt x="14" y="4"/>
                  </a:cubicBezTo>
                  <a:cubicBezTo>
                    <a:pt x="14" y="2"/>
                    <a:pt x="12" y="0"/>
                    <a:pt x="10" y="0"/>
                  </a:cubicBezTo>
                  <a:cubicBezTo>
                    <a:pt x="4" y="0"/>
                    <a:pt x="4" y="0"/>
                    <a:pt x="4" y="0"/>
                  </a:cubicBezTo>
                  <a:cubicBezTo>
                    <a:pt x="2" y="0"/>
                    <a:pt x="0" y="2"/>
                    <a:pt x="0" y="4"/>
                  </a:cubicBezTo>
                  <a:lnTo>
                    <a:pt x="0" y="19"/>
                  </a:lnTo>
                  <a:close/>
                </a:path>
              </a:pathLst>
            </a:custGeom>
            <a:solidFill>
              <a:srgbClr val="EC008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7"/>
            <p:cNvSpPr>
              <a:spLocks/>
            </p:cNvSpPr>
            <p:nvPr/>
          </p:nvSpPr>
          <p:spPr bwMode="auto">
            <a:xfrm>
              <a:off x="3370263" y="3808413"/>
              <a:ext cx="841375" cy="668337"/>
            </a:xfrm>
            <a:custGeom>
              <a:avLst/>
              <a:gdLst>
                <a:gd name="T0" fmla="*/ 75 w 92"/>
                <a:gd name="T1" fmla="*/ 0 h 73"/>
                <a:gd name="T2" fmla="*/ 17 w 92"/>
                <a:gd name="T3" fmla="*/ 0 h 73"/>
                <a:gd name="T4" fmla="*/ 0 w 92"/>
                <a:gd name="T5" fmla="*/ 16 h 73"/>
                <a:gd name="T6" fmla="*/ 0 w 92"/>
                <a:gd name="T7" fmla="*/ 73 h 73"/>
                <a:gd name="T8" fmla="*/ 92 w 92"/>
                <a:gd name="T9" fmla="*/ 73 h 73"/>
                <a:gd name="T10" fmla="*/ 92 w 92"/>
                <a:gd name="T11" fmla="*/ 16 h 73"/>
                <a:gd name="T12" fmla="*/ 75 w 92"/>
                <a:gd name="T13" fmla="*/ 0 h 73"/>
              </a:gdLst>
              <a:ahLst/>
              <a:cxnLst>
                <a:cxn ang="0">
                  <a:pos x="T0" y="T1"/>
                </a:cxn>
                <a:cxn ang="0">
                  <a:pos x="T2" y="T3"/>
                </a:cxn>
                <a:cxn ang="0">
                  <a:pos x="T4" y="T5"/>
                </a:cxn>
                <a:cxn ang="0">
                  <a:pos x="T6" y="T7"/>
                </a:cxn>
                <a:cxn ang="0">
                  <a:pos x="T8" y="T9"/>
                </a:cxn>
                <a:cxn ang="0">
                  <a:pos x="T10" y="T11"/>
                </a:cxn>
                <a:cxn ang="0">
                  <a:pos x="T12" y="T13"/>
                </a:cxn>
              </a:cxnLst>
              <a:rect l="0" t="0" r="r" b="b"/>
              <a:pathLst>
                <a:path w="92" h="73">
                  <a:moveTo>
                    <a:pt x="75" y="0"/>
                  </a:moveTo>
                  <a:cubicBezTo>
                    <a:pt x="17" y="0"/>
                    <a:pt x="17" y="0"/>
                    <a:pt x="17" y="0"/>
                  </a:cubicBezTo>
                  <a:cubicBezTo>
                    <a:pt x="7" y="0"/>
                    <a:pt x="0" y="7"/>
                    <a:pt x="0" y="16"/>
                  </a:cubicBezTo>
                  <a:cubicBezTo>
                    <a:pt x="0" y="73"/>
                    <a:pt x="0" y="73"/>
                    <a:pt x="0" y="73"/>
                  </a:cubicBezTo>
                  <a:cubicBezTo>
                    <a:pt x="92" y="73"/>
                    <a:pt x="92" y="73"/>
                    <a:pt x="92" y="73"/>
                  </a:cubicBezTo>
                  <a:cubicBezTo>
                    <a:pt x="92" y="16"/>
                    <a:pt x="92" y="16"/>
                    <a:pt x="92" y="16"/>
                  </a:cubicBezTo>
                  <a:cubicBezTo>
                    <a:pt x="92" y="7"/>
                    <a:pt x="84" y="0"/>
                    <a:pt x="75" y="0"/>
                  </a:cubicBezTo>
                  <a:close/>
                </a:path>
              </a:pathLst>
            </a:custGeom>
            <a:solidFill>
              <a:srgbClr val="EC008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8"/>
            <p:cNvSpPr>
              <a:spLocks noEditPoints="1"/>
            </p:cNvSpPr>
            <p:nvPr/>
          </p:nvSpPr>
          <p:spPr bwMode="auto">
            <a:xfrm>
              <a:off x="3351213" y="4476750"/>
              <a:ext cx="869950" cy="631825"/>
            </a:xfrm>
            <a:custGeom>
              <a:avLst/>
              <a:gdLst>
                <a:gd name="T0" fmla="*/ 93 w 95"/>
                <a:gd name="T1" fmla="*/ 69 h 69"/>
                <a:gd name="T2" fmla="*/ 92 w 95"/>
                <a:gd name="T3" fmla="*/ 69 h 69"/>
                <a:gd name="T4" fmla="*/ 47 w 95"/>
                <a:gd name="T5" fmla="*/ 37 h 69"/>
                <a:gd name="T6" fmla="*/ 3 w 95"/>
                <a:gd name="T7" fmla="*/ 69 h 69"/>
                <a:gd name="T8" fmla="*/ 1 w 95"/>
                <a:gd name="T9" fmla="*/ 69 h 69"/>
                <a:gd name="T10" fmla="*/ 0 w 95"/>
                <a:gd name="T11" fmla="*/ 67 h 69"/>
                <a:gd name="T12" fmla="*/ 0 w 95"/>
                <a:gd name="T13" fmla="*/ 2 h 69"/>
                <a:gd name="T14" fmla="*/ 0 w 95"/>
                <a:gd name="T15" fmla="*/ 1 h 69"/>
                <a:gd name="T16" fmla="*/ 0 w 95"/>
                <a:gd name="T17" fmla="*/ 0 h 69"/>
                <a:gd name="T18" fmla="*/ 1 w 95"/>
                <a:gd name="T19" fmla="*/ 0 h 69"/>
                <a:gd name="T20" fmla="*/ 2 w 95"/>
                <a:gd name="T21" fmla="*/ 0 h 69"/>
                <a:gd name="T22" fmla="*/ 2 w 95"/>
                <a:gd name="T23" fmla="*/ 0 h 69"/>
                <a:gd name="T24" fmla="*/ 93 w 95"/>
                <a:gd name="T25" fmla="*/ 0 h 69"/>
                <a:gd name="T26" fmla="*/ 93 w 95"/>
                <a:gd name="T27" fmla="*/ 0 h 69"/>
                <a:gd name="T28" fmla="*/ 94 w 95"/>
                <a:gd name="T29" fmla="*/ 0 h 69"/>
                <a:gd name="T30" fmla="*/ 94 w 95"/>
                <a:gd name="T31" fmla="*/ 0 h 69"/>
                <a:gd name="T32" fmla="*/ 95 w 95"/>
                <a:gd name="T33" fmla="*/ 1 h 69"/>
                <a:gd name="T34" fmla="*/ 95 w 95"/>
                <a:gd name="T35" fmla="*/ 1 h 69"/>
                <a:gd name="T36" fmla="*/ 95 w 95"/>
                <a:gd name="T37" fmla="*/ 1 h 69"/>
                <a:gd name="T38" fmla="*/ 95 w 95"/>
                <a:gd name="T39" fmla="*/ 2 h 69"/>
                <a:gd name="T40" fmla="*/ 95 w 95"/>
                <a:gd name="T41" fmla="*/ 67 h 69"/>
                <a:gd name="T42" fmla="*/ 94 w 95"/>
                <a:gd name="T43" fmla="*/ 69 h 69"/>
                <a:gd name="T44" fmla="*/ 93 w 95"/>
                <a:gd name="T45" fmla="*/ 69 h 69"/>
                <a:gd name="T46" fmla="*/ 51 w 95"/>
                <a:gd name="T47" fmla="*/ 34 h 69"/>
                <a:gd name="T48" fmla="*/ 91 w 95"/>
                <a:gd name="T49" fmla="*/ 63 h 69"/>
                <a:gd name="T50" fmla="*/ 91 w 95"/>
                <a:gd name="T51" fmla="*/ 6 h 69"/>
                <a:gd name="T52" fmla="*/ 51 w 95"/>
                <a:gd name="T53" fmla="*/ 34 h 69"/>
                <a:gd name="T54" fmla="*/ 4 w 95"/>
                <a:gd name="T55" fmla="*/ 6 h 69"/>
                <a:gd name="T56" fmla="*/ 4 w 95"/>
                <a:gd name="T57" fmla="*/ 63 h 69"/>
                <a:gd name="T58" fmla="*/ 44 w 95"/>
                <a:gd name="T59" fmla="*/ 34 h 69"/>
                <a:gd name="T60" fmla="*/ 4 w 95"/>
                <a:gd name="T61" fmla="*/ 6 h 69"/>
                <a:gd name="T62" fmla="*/ 8 w 95"/>
                <a:gd name="T63" fmla="*/ 4 h 69"/>
                <a:gd name="T64" fmla="*/ 47 w 95"/>
                <a:gd name="T65" fmla="*/ 32 h 69"/>
                <a:gd name="T66" fmla="*/ 87 w 95"/>
                <a:gd name="T67" fmla="*/ 4 h 69"/>
                <a:gd name="T68" fmla="*/ 8 w 95"/>
                <a:gd name="T69" fmla="*/ 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5" h="69">
                  <a:moveTo>
                    <a:pt x="93" y="69"/>
                  </a:moveTo>
                  <a:cubicBezTo>
                    <a:pt x="93" y="69"/>
                    <a:pt x="92" y="69"/>
                    <a:pt x="92" y="69"/>
                  </a:cubicBezTo>
                  <a:cubicBezTo>
                    <a:pt x="47" y="37"/>
                    <a:pt x="47" y="37"/>
                    <a:pt x="47" y="37"/>
                  </a:cubicBezTo>
                  <a:cubicBezTo>
                    <a:pt x="3" y="69"/>
                    <a:pt x="3" y="69"/>
                    <a:pt x="3" y="69"/>
                  </a:cubicBezTo>
                  <a:cubicBezTo>
                    <a:pt x="3" y="69"/>
                    <a:pt x="2" y="69"/>
                    <a:pt x="1" y="69"/>
                  </a:cubicBezTo>
                  <a:cubicBezTo>
                    <a:pt x="0" y="69"/>
                    <a:pt x="0" y="68"/>
                    <a:pt x="0" y="67"/>
                  </a:cubicBezTo>
                  <a:cubicBezTo>
                    <a:pt x="0" y="2"/>
                    <a:pt x="0" y="2"/>
                    <a:pt x="0" y="2"/>
                  </a:cubicBezTo>
                  <a:cubicBezTo>
                    <a:pt x="0" y="2"/>
                    <a:pt x="0" y="1"/>
                    <a:pt x="0" y="1"/>
                  </a:cubicBezTo>
                  <a:cubicBezTo>
                    <a:pt x="0" y="1"/>
                    <a:pt x="0" y="1"/>
                    <a:pt x="0" y="0"/>
                  </a:cubicBezTo>
                  <a:cubicBezTo>
                    <a:pt x="1" y="0"/>
                    <a:pt x="1" y="0"/>
                    <a:pt x="1" y="0"/>
                  </a:cubicBezTo>
                  <a:cubicBezTo>
                    <a:pt x="1" y="0"/>
                    <a:pt x="2" y="0"/>
                    <a:pt x="2" y="0"/>
                  </a:cubicBezTo>
                  <a:cubicBezTo>
                    <a:pt x="2" y="0"/>
                    <a:pt x="2" y="0"/>
                    <a:pt x="2" y="0"/>
                  </a:cubicBezTo>
                  <a:cubicBezTo>
                    <a:pt x="93" y="0"/>
                    <a:pt x="93" y="0"/>
                    <a:pt x="93" y="0"/>
                  </a:cubicBezTo>
                  <a:cubicBezTo>
                    <a:pt x="93" y="0"/>
                    <a:pt x="93" y="0"/>
                    <a:pt x="93" y="0"/>
                  </a:cubicBezTo>
                  <a:cubicBezTo>
                    <a:pt x="93" y="0"/>
                    <a:pt x="94" y="0"/>
                    <a:pt x="94" y="0"/>
                  </a:cubicBezTo>
                  <a:cubicBezTo>
                    <a:pt x="94" y="0"/>
                    <a:pt x="94" y="0"/>
                    <a:pt x="94" y="0"/>
                  </a:cubicBezTo>
                  <a:cubicBezTo>
                    <a:pt x="95" y="1"/>
                    <a:pt x="95" y="1"/>
                    <a:pt x="95" y="1"/>
                  </a:cubicBezTo>
                  <a:cubicBezTo>
                    <a:pt x="95" y="1"/>
                    <a:pt x="95" y="1"/>
                    <a:pt x="95" y="1"/>
                  </a:cubicBezTo>
                  <a:cubicBezTo>
                    <a:pt x="95" y="1"/>
                    <a:pt x="95" y="1"/>
                    <a:pt x="95" y="1"/>
                  </a:cubicBezTo>
                  <a:cubicBezTo>
                    <a:pt x="95" y="1"/>
                    <a:pt x="95" y="2"/>
                    <a:pt x="95" y="2"/>
                  </a:cubicBezTo>
                  <a:cubicBezTo>
                    <a:pt x="95" y="67"/>
                    <a:pt x="95" y="67"/>
                    <a:pt x="95" y="67"/>
                  </a:cubicBezTo>
                  <a:cubicBezTo>
                    <a:pt x="95" y="68"/>
                    <a:pt x="95" y="69"/>
                    <a:pt x="94" y="69"/>
                  </a:cubicBezTo>
                  <a:cubicBezTo>
                    <a:pt x="94" y="69"/>
                    <a:pt x="93" y="69"/>
                    <a:pt x="93" y="69"/>
                  </a:cubicBezTo>
                  <a:close/>
                  <a:moveTo>
                    <a:pt x="51" y="34"/>
                  </a:moveTo>
                  <a:cubicBezTo>
                    <a:pt x="91" y="63"/>
                    <a:pt x="91" y="63"/>
                    <a:pt x="91" y="63"/>
                  </a:cubicBezTo>
                  <a:cubicBezTo>
                    <a:pt x="91" y="6"/>
                    <a:pt x="91" y="6"/>
                    <a:pt x="91" y="6"/>
                  </a:cubicBezTo>
                  <a:lnTo>
                    <a:pt x="51" y="34"/>
                  </a:lnTo>
                  <a:close/>
                  <a:moveTo>
                    <a:pt x="4" y="6"/>
                  </a:moveTo>
                  <a:cubicBezTo>
                    <a:pt x="4" y="63"/>
                    <a:pt x="4" y="63"/>
                    <a:pt x="4" y="63"/>
                  </a:cubicBezTo>
                  <a:cubicBezTo>
                    <a:pt x="44" y="34"/>
                    <a:pt x="44" y="34"/>
                    <a:pt x="44" y="34"/>
                  </a:cubicBezTo>
                  <a:lnTo>
                    <a:pt x="4" y="6"/>
                  </a:lnTo>
                  <a:close/>
                  <a:moveTo>
                    <a:pt x="8" y="4"/>
                  </a:moveTo>
                  <a:cubicBezTo>
                    <a:pt x="47" y="32"/>
                    <a:pt x="47" y="32"/>
                    <a:pt x="47" y="32"/>
                  </a:cubicBezTo>
                  <a:cubicBezTo>
                    <a:pt x="87" y="4"/>
                    <a:pt x="87" y="4"/>
                    <a:pt x="87" y="4"/>
                  </a:cubicBezTo>
                  <a:lnTo>
                    <a:pt x="8" y="4"/>
                  </a:lnTo>
                  <a:close/>
                </a:path>
              </a:pathLst>
            </a:custGeom>
            <a:solidFill>
              <a:srgbClr val="5D5D5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9"/>
            <p:cNvSpPr>
              <a:spLocks/>
            </p:cNvSpPr>
            <p:nvPr/>
          </p:nvSpPr>
          <p:spPr bwMode="auto">
            <a:xfrm>
              <a:off x="3095625" y="4202113"/>
              <a:ext cx="292100" cy="393700"/>
            </a:xfrm>
            <a:custGeom>
              <a:avLst/>
              <a:gdLst>
                <a:gd name="T0" fmla="*/ 30 w 32"/>
                <a:gd name="T1" fmla="*/ 43 h 43"/>
                <a:gd name="T2" fmla="*/ 28 w 32"/>
                <a:gd name="T3" fmla="*/ 41 h 43"/>
                <a:gd name="T4" fmla="*/ 28 w 32"/>
                <a:gd name="T5" fmla="*/ 14 h 43"/>
                <a:gd name="T6" fmla="*/ 18 w 32"/>
                <a:gd name="T7" fmla="*/ 4 h 43"/>
                <a:gd name="T8" fmla="*/ 2 w 32"/>
                <a:gd name="T9" fmla="*/ 4 h 43"/>
                <a:gd name="T10" fmla="*/ 0 w 32"/>
                <a:gd name="T11" fmla="*/ 2 h 43"/>
                <a:gd name="T12" fmla="*/ 2 w 32"/>
                <a:gd name="T13" fmla="*/ 0 h 43"/>
                <a:gd name="T14" fmla="*/ 18 w 32"/>
                <a:gd name="T15" fmla="*/ 0 h 43"/>
                <a:gd name="T16" fmla="*/ 32 w 32"/>
                <a:gd name="T17" fmla="*/ 14 h 43"/>
                <a:gd name="T18" fmla="*/ 32 w 32"/>
                <a:gd name="T19" fmla="*/ 41 h 43"/>
                <a:gd name="T20" fmla="*/ 30 w 32"/>
                <a:gd name="T21"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43">
                  <a:moveTo>
                    <a:pt x="30" y="43"/>
                  </a:moveTo>
                  <a:cubicBezTo>
                    <a:pt x="29" y="43"/>
                    <a:pt x="28" y="42"/>
                    <a:pt x="28" y="41"/>
                  </a:cubicBezTo>
                  <a:cubicBezTo>
                    <a:pt x="28" y="14"/>
                    <a:pt x="28" y="14"/>
                    <a:pt x="28" y="14"/>
                  </a:cubicBezTo>
                  <a:cubicBezTo>
                    <a:pt x="28" y="9"/>
                    <a:pt x="24" y="4"/>
                    <a:pt x="18" y="4"/>
                  </a:cubicBezTo>
                  <a:cubicBezTo>
                    <a:pt x="2" y="4"/>
                    <a:pt x="2" y="4"/>
                    <a:pt x="2" y="4"/>
                  </a:cubicBezTo>
                  <a:cubicBezTo>
                    <a:pt x="0" y="4"/>
                    <a:pt x="0" y="3"/>
                    <a:pt x="0" y="2"/>
                  </a:cubicBezTo>
                  <a:cubicBezTo>
                    <a:pt x="0" y="1"/>
                    <a:pt x="0" y="0"/>
                    <a:pt x="2" y="0"/>
                  </a:cubicBezTo>
                  <a:cubicBezTo>
                    <a:pt x="18" y="0"/>
                    <a:pt x="18" y="0"/>
                    <a:pt x="18" y="0"/>
                  </a:cubicBezTo>
                  <a:cubicBezTo>
                    <a:pt x="26" y="0"/>
                    <a:pt x="32" y="6"/>
                    <a:pt x="32" y="14"/>
                  </a:cubicBezTo>
                  <a:cubicBezTo>
                    <a:pt x="32" y="41"/>
                    <a:pt x="32" y="41"/>
                    <a:pt x="32" y="41"/>
                  </a:cubicBezTo>
                  <a:cubicBezTo>
                    <a:pt x="32" y="42"/>
                    <a:pt x="31" y="43"/>
                    <a:pt x="30" y="43"/>
                  </a:cubicBezTo>
                  <a:close/>
                </a:path>
              </a:pathLst>
            </a:custGeom>
            <a:solidFill>
              <a:srgbClr val="5D5D5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0"/>
            <p:cNvSpPr>
              <a:spLocks/>
            </p:cNvSpPr>
            <p:nvPr/>
          </p:nvSpPr>
          <p:spPr bwMode="auto">
            <a:xfrm>
              <a:off x="4211638" y="4221163"/>
              <a:ext cx="246063" cy="80962"/>
            </a:xfrm>
            <a:custGeom>
              <a:avLst/>
              <a:gdLst>
                <a:gd name="T0" fmla="*/ 20 w 27"/>
                <a:gd name="T1" fmla="*/ 9 h 9"/>
                <a:gd name="T2" fmla="*/ 0 w 27"/>
                <a:gd name="T3" fmla="*/ 9 h 9"/>
                <a:gd name="T4" fmla="*/ 4 w 27"/>
                <a:gd name="T5" fmla="*/ 2 h 9"/>
                <a:gd name="T6" fmla="*/ 9 w 27"/>
                <a:gd name="T7" fmla="*/ 0 h 9"/>
                <a:gd name="T8" fmla="*/ 27 w 27"/>
                <a:gd name="T9" fmla="*/ 0 h 9"/>
                <a:gd name="T10" fmla="*/ 27 w 27"/>
                <a:gd name="T11" fmla="*/ 2 h 9"/>
                <a:gd name="T12" fmla="*/ 20 w 27"/>
                <a:gd name="T13" fmla="*/ 9 h 9"/>
              </a:gdLst>
              <a:ahLst/>
              <a:cxnLst>
                <a:cxn ang="0">
                  <a:pos x="T0" y="T1"/>
                </a:cxn>
                <a:cxn ang="0">
                  <a:pos x="T2" y="T3"/>
                </a:cxn>
                <a:cxn ang="0">
                  <a:pos x="T4" y="T5"/>
                </a:cxn>
                <a:cxn ang="0">
                  <a:pos x="T6" y="T7"/>
                </a:cxn>
                <a:cxn ang="0">
                  <a:pos x="T8" y="T9"/>
                </a:cxn>
                <a:cxn ang="0">
                  <a:pos x="T10" y="T11"/>
                </a:cxn>
                <a:cxn ang="0">
                  <a:pos x="T12" y="T13"/>
                </a:cxn>
              </a:cxnLst>
              <a:rect l="0" t="0" r="r" b="b"/>
              <a:pathLst>
                <a:path w="27" h="9">
                  <a:moveTo>
                    <a:pt x="20" y="9"/>
                  </a:moveTo>
                  <a:cubicBezTo>
                    <a:pt x="0" y="9"/>
                    <a:pt x="0" y="9"/>
                    <a:pt x="0" y="9"/>
                  </a:cubicBezTo>
                  <a:cubicBezTo>
                    <a:pt x="4" y="2"/>
                    <a:pt x="4" y="2"/>
                    <a:pt x="4" y="2"/>
                  </a:cubicBezTo>
                  <a:cubicBezTo>
                    <a:pt x="9" y="0"/>
                    <a:pt x="9" y="0"/>
                    <a:pt x="9" y="0"/>
                  </a:cubicBezTo>
                  <a:cubicBezTo>
                    <a:pt x="27" y="0"/>
                    <a:pt x="27" y="0"/>
                    <a:pt x="27" y="0"/>
                  </a:cubicBezTo>
                  <a:cubicBezTo>
                    <a:pt x="27" y="2"/>
                    <a:pt x="27" y="2"/>
                    <a:pt x="27" y="2"/>
                  </a:cubicBezTo>
                  <a:cubicBezTo>
                    <a:pt x="27" y="6"/>
                    <a:pt x="24" y="9"/>
                    <a:pt x="20" y="9"/>
                  </a:cubicBezTo>
                  <a:close/>
                </a:path>
              </a:pathLst>
            </a:custGeom>
            <a:solidFill>
              <a:srgbClr val="EC008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11"/>
            <p:cNvSpPr>
              <a:spLocks/>
            </p:cNvSpPr>
            <p:nvPr/>
          </p:nvSpPr>
          <p:spPr bwMode="auto">
            <a:xfrm>
              <a:off x="4184650" y="4202113"/>
              <a:ext cx="292100" cy="393700"/>
            </a:xfrm>
            <a:custGeom>
              <a:avLst/>
              <a:gdLst>
                <a:gd name="T0" fmla="*/ 2 w 32"/>
                <a:gd name="T1" fmla="*/ 43 h 43"/>
                <a:gd name="T2" fmla="*/ 0 w 32"/>
                <a:gd name="T3" fmla="*/ 41 h 43"/>
                <a:gd name="T4" fmla="*/ 0 w 32"/>
                <a:gd name="T5" fmla="*/ 14 h 43"/>
                <a:gd name="T6" fmla="*/ 14 w 32"/>
                <a:gd name="T7" fmla="*/ 0 h 43"/>
                <a:gd name="T8" fmla="*/ 30 w 32"/>
                <a:gd name="T9" fmla="*/ 0 h 43"/>
                <a:gd name="T10" fmla="*/ 32 w 32"/>
                <a:gd name="T11" fmla="*/ 2 h 43"/>
                <a:gd name="T12" fmla="*/ 30 w 32"/>
                <a:gd name="T13" fmla="*/ 4 h 43"/>
                <a:gd name="T14" fmla="*/ 14 w 32"/>
                <a:gd name="T15" fmla="*/ 4 h 43"/>
                <a:gd name="T16" fmla="*/ 4 w 32"/>
                <a:gd name="T17" fmla="*/ 14 h 43"/>
                <a:gd name="T18" fmla="*/ 4 w 32"/>
                <a:gd name="T19" fmla="*/ 41 h 43"/>
                <a:gd name="T20" fmla="*/ 2 w 32"/>
                <a:gd name="T21"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43">
                  <a:moveTo>
                    <a:pt x="2" y="43"/>
                  </a:moveTo>
                  <a:cubicBezTo>
                    <a:pt x="1" y="43"/>
                    <a:pt x="0" y="42"/>
                    <a:pt x="0" y="41"/>
                  </a:cubicBezTo>
                  <a:cubicBezTo>
                    <a:pt x="0" y="14"/>
                    <a:pt x="0" y="14"/>
                    <a:pt x="0" y="14"/>
                  </a:cubicBezTo>
                  <a:cubicBezTo>
                    <a:pt x="0" y="6"/>
                    <a:pt x="6" y="0"/>
                    <a:pt x="14" y="0"/>
                  </a:cubicBezTo>
                  <a:cubicBezTo>
                    <a:pt x="30" y="0"/>
                    <a:pt x="30" y="0"/>
                    <a:pt x="30" y="0"/>
                  </a:cubicBezTo>
                  <a:cubicBezTo>
                    <a:pt x="31" y="0"/>
                    <a:pt x="32" y="1"/>
                    <a:pt x="32" y="2"/>
                  </a:cubicBezTo>
                  <a:cubicBezTo>
                    <a:pt x="32" y="3"/>
                    <a:pt x="31" y="4"/>
                    <a:pt x="30" y="4"/>
                  </a:cubicBezTo>
                  <a:cubicBezTo>
                    <a:pt x="14" y="4"/>
                    <a:pt x="14" y="4"/>
                    <a:pt x="14" y="4"/>
                  </a:cubicBezTo>
                  <a:cubicBezTo>
                    <a:pt x="8" y="4"/>
                    <a:pt x="4" y="9"/>
                    <a:pt x="4" y="14"/>
                  </a:cubicBezTo>
                  <a:cubicBezTo>
                    <a:pt x="4" y="41"/>
                    <a:pt x="4" y="41"/>
                    <a:pt x="4" y="41"/>
                  </a:cubicBezTo>
                  <a:cubicBezTo>
                    <a:pt x="4" y="42"/>
                    <a:pt x="3" y="43"/>
                    <a:pt x="2" y="43"/>
                  </a:cubicBezTo>
                  <a:close/>
                </a:path>
              </a:pathLst>
            </a:custGeom>
            <a:solidFill>
              <a:srgbClr val="5D5D5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12"/>
            <p:cNvSpPr>
              <a:spLocks/>
            </p:cNvSpPr>
            <p:nvPr/>
          </p:nvSpPr>
          <p:spPr bwMode="auto">
            <a:xfrm>
              <a:off x="4284663" y="4238625"/>
              <a:ext cx="128588" cy="211137"/>
            </a:xfrm>
            <a:custGeom>
              <a:avLst/>
              <a:gdLst>
                <a:gd name="T0" fmla="*/ 14 w 14"/>
                <a:gd name="T1" fmla="*/ 19 h 23"/>
                <a:gd name="T2" fmla="*/ 10 w 14"/>
                <a:gd name="T3" fmla="*/ 23 h 23"/>
                <a:gd name="T4" fmla="*/ 5 w 14"/>
                <a:gd name="T5" fmla="*/ 23 h 23"/>
                <a:gd name="T6" fmla="*/ 0 w 14"/>
                <a:gd name="T7" fmla="*/ 19 h 23"/>
                <a:gd name="T8" fmla="*/ 0 w 14"/>
                <a:gd name="T9" fmla="*/ 4 h 23"/>
                <a:gd name="T10" fmla="*/ 5 w 14"/>
                <a:gd name="T11" fmla="*/ 0 h 23"/>
                <a:gd name="T12" fmla="*/ 10 w 14"/>
                <a:gd name="T13" fmla="*/ 0 h 23"/>
                <a:gd name="T14" fmla="*/ 14 w 14"/>
                <a:gd name="T15" fmla="*/ 4 h 23"/>
                <a:gd name="T16" fmla="*/ 14 w 14"/>
                <a:gd name="T17"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23">
                  <a:moveTo>
                    <a:pt x="14" y="19"/>
                  </a:moveTo>
                  <a:cubicBezTo>
                    <a:pt x="14" y="21"/>
                    <a:pt x="12" y="23"/>
                    <a:pt x="10" y="23"/>
                  </a:cubicBezTo>
                  <a:cubicBezTo>
                    <a:pt x="5" y="23"/>
                    <a:pt x="5" y="23"/>
                    <a:pt x="5" y="23"/>
                  </a:cubicBezTo>
                  <a:cubicBezTo>
                    <a:pt x="2" y="23"/>
                    <a:pt x="0" y="21"/>
                    <a:pt x="0" y="19"/>
                  </a:cubicBezTo>
                  <a:cubicBezTo>
                    <a:pt x="0" y="4"/>
                    <a:pt x="0" y="4"/>
                    <a:pt x="0" y="4"/>
                  </a:cubicBezTo>
                  <a:cubicBezTo>
                    <a:pt x="0" y="2"/>
                    <a:pt x="2" y="0"/>
                    <a:pt x="5" y="0"/>
                  </a:cubicBezTo>
                  <a:cubicBezTo>
                    <a:pt x="10" y="0"/>
                    <a:pt x="10" y="0"/>
                    <a:pt x="10" y="0"/>
                  </a:cubicBezTo>
                  <a:cubicBezTo>
                    <a:pt x="12" y="0"/>
                    <a:pt x="14" y="2"/>
                    <a:pt x="14" y="4"/>
                  </a:cubicBezTo>
                  <a:lnTo>
                    <a:pt x="14" y="19"/>
                  </a:lnTo>
                  <a:close/>
                </a:path>
              </a:pathLst>
            </a:custGeom>
            <a:solidFill>
              <a:srgbClr val="EC008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Rectangle 24"/>
            <p:cNvSpPr/>
            <p:nvPr/>
          </p:nvSpPr>
          <p:spPr>
            <a:xfrm>
              <a:off x="3387726" y="4536282"/>
              <a:ext cx="768672" cy="57229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Connector 27"/>
            <p:cNvCxnSpPr/>
            <p:nvPr/>
          </p:nvCxnSpPr>
          <p:spPr>
            <a:xfrm>
              <a:off x="3460954" y="4476750"/>
              <a:ext cx="0" cy="537702"/>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4075470" y="4476750"/>
              <a:ext cx="0" cy="537702"/>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grpSp>
        <p:nvGrpSpPr>
          <p:cNvPr id="58" name="Group 57"/>
          <p:cNvGrpSpPr/>
          <p:nvPr/>
        </p:nvGrpSpPr>
        <p:grpSpPr>
          <a:xfrm>
            <a:off x="3571026" y="2509520"/>
            <a:ext cx="831850" cy="1293523"/>
            <a:chOff x="4498975" y="3759200"/>
            <a:chExt cx="831850" cy="1293523"/>
          </a:xfrm>
        </p:grpSpPr>
        <p:sp>
          <p:nvSpPr>
            <p:cNvPr id="60" name="Rectangle 18"/>
            <p:cNvSpPr>
              <a:spLocks noChangeArrowheads="1"/>
            </p:cNvSpPr>
            <p:nvPr/>
          </p:nvSpPr>
          <p:spPr bwMode="auto">
            <a:xfrm>
              <a:off x="5021265" y="4172410"/>
              <a:ext cx="95250" cy="266700"/>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16"/>
            <p:cNvSpPr>
              <a:spLocks/>
            </p:cNvSpPr>
            <p:nvPr/>
          </p:nvSpPr>
          <p:spPr bwMode="auto">
            <a:xfrm>
              <a:off x="4751388" y="4514850"/>
              <a:ext cx="330200" cy="57150"/>
            </a:xfrm>
            <a:custGeom>
              <a:avLst/>
              <a:gdLst>
                <a:gd name="T0" fmla="*/ 116 w 116"/>
                <a:gd name="T1" fmla="*/ 10 h 20"/>
                <a:gd name="T2" fmla="*/ 105 w 116"/>
                <a:gd name="T3" fmla="*/ 20 h 20"/>
                <a:gd name="T4" fmla="*/ 10 w 116"/>
                <a:gd name="T5" fmla="*/ 20 h 20"/>
                <a:gd name="T6" fmla="*/ 0 w 116"/>
                <a:gd name="T7" fmla="*/ 10 h 20"/>
                <a:gd name="T8" fmla="*/ 0 w 116"/>
                <a:gd name="T9" fmla="*/ 10 h 20"/>
                <a:gd name="T10" fmla="*/ 10 w 116"/>
                <a:gd name="T11" fmla="*/ 0 h 20"/>
                <a:gd name="T12" fmla="*/ 105 w 116"/>
                <a:gd name="T13" fmla="*/ 0 h 20"/>
                <a:gd name="T14" fmla="*/ 116 w 116"/>
                <a:gd name="T15" fmla="*/ 1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6" h="20">
                  <a:moveTo>
                    <a:pt x="116" y="10"/>
                  </a:moveTo>
                  <a:cubicBezTo>
                    <a:pt x="116" y="15"/>
                    <a:pt x="111" y="20"/>
                    <a:pt x="105" y="20"/>
                  </a:cubicBezTo>
                  <a:cubicBezTo>
                    <a:pt x="10" y="20"/>
                    <a:pt x="10" y="20"/>
                    <a:pt x="10" y="20"/>
                  </a:cubicBezTo>
                  <a:cubicBezTo>
                    <a:pt x="4" y="20"/>
                    <a:pt x="0" y="15"/>
                    <a:pt x="0" y="10"/>
                  </a:cubicBezTo>
                  <a:cubicBezTo>
                    <a:pt x="0" y="10"/>
                    <a:pt x="0" y="10"/>
                    <a:pt x="0" y="10"/>
                  </a:cubicBezTo>
                  <a:cubicBezTo>
                    <a:pt x="0" y="4"/>
                    <a:pt x="4" y="0"/>
                    <a:pt x="10" y="0"/>
                  </a:cubicBezTo>
                  <a:cubicBezTo>
                    <a:pt x="105" y="0"/>
                    <a:pt x="105" y="0"/>
                    <a:pt x="105" y="0"/>
                  </a:cubicBezTo>
                  <a:cubicBezTo>
                    <a:pt x="111" y="0"/>
                    <a:pt x="116" y="4"/>
                    <a:pt x="116" y="10"/>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17"/>
            <p:cNvSpPr>
              <a:spLocks/>
            </p:cNvSpPr>
            <p:nvPr/>
          </p:nvSpPr>
          <p:spPr bwMode="auto">
            <a:xfrm>
              <a:off x="4498975" y="4424363"/>
              <a:ext cx="831850" cy="119063"/>
            </a:xfrm>
            <a:custGeom>
              <a:avLst/>
              <a:gdLst>
                <a:gd name="T0" fmla="*/ 293 w 293"/>
                <a:gd name="T1" fmla="*/ 21 h 42"/>
                <a:gd name="T2" fmla="*/ 272 w 293"/>
                <a:gd name="T3" fmla="*/ 42 h 42"/>
                <a:gd name="T4" fmla="*/ 21 w 293"/>
                <a:gd name="T5" fmla="*/ 42 h 42"/>
                <a:gd name="T6" fmla="*/ 0 w 293"/>
                <a:gd name="T7" fmla="*/ 21 h 42"/>
                <a:gd name="T8" fmla="*/ 0 w 293"/>
                <a:gd name="T9" fmla="*/ 21 h 42"/>
                <a:gd name="T10" fmla="*/ 21 w 293"/>
                <a:gd name="T11" fmla="*/ 0 h 42"/>
                <a:gd name="T12" fmla="*/ 272 w 293"/>
                <a:gd name="T13" fmla="*/ 0 h 42"/>
                <a:gd name="T14" fmla="*/ 293 w 293"/>
                <a:gd name="T15" fmla="*/ 21 h 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3" h="42">
                  <a:moveTo>
                    <a:pt x="293" y="21"/>
                  </a:moveTo>
                  <a:cubicBezTo>
                    <a:pt x="293" y="32"/>
                    <a:pt x="284" y="42"/>
                    <a:pt x="272" y="42"/>
                  </a:cubicBezTo>
                  <a:cubicBezTo>
                    <a:pt x="21" y="42"/>
                    <a:pt x="21" y="42"/>
                    <a:pt x="21" y="42"/>
                  </a:cubicBezTo>
                  <a:cubicBezTo>
                    <a:pt x="10" y="42"/>
                    <a:pt x="0" y="32"/>
                    <a:pt x="0" y="21"/>
                  </a:cubicBezTo>
                  <a:cubicBezTo>
                    <a:pt x="0" y="21"/>
                    <a:pt x="0" y="21"/>
                    <a:pt x="0" y="21"/>
                  </a:cubicBezTo>
                  <a:cubicBezTo>
                    <a:pt x="0" y="9"/>
                    <a:pt x="10" y="0"/>
                    <a:pt x="21" y="0"/>
                  </a:cubicBezTo>
                  <a:cubicBezTo>
                    <a:pt x="272" y="0"/>
                    <a:pt x="272" y="0"/>
                    <a:pt x="272" y="0"/>
                  </a:cubicBezTo>
                  <a:cubicBezTo>
                    <a:pt x="284" y="0"/>
                    <a:pt x="293" y="9"/>
                    <a:pt x="293" y="21"/>
                  </a:cubicBezTo>
                  <a:close/>
                </a:path>
              </a:pathLst>
            </a:custGeom>
            <a:solidFill>
              <a:schemeClr val="accent6">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7" name="Rectangle 18"/>
            <p:cNvSpPr>
              <a:spLocks noChangeArrowheads="1"/>
            </p:cNvSpPr>
            <p:nvPr/>
          </p:nvSpPr>
          <p:spPr bwMode="auto">
            <a:xfrm>
              <a:off x="4731215" y="4157663"/>
              <a:ext cx="95250" cy="266700"/>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25"/>
            <p:cNvSpPr>
              <a:spLocks/>
            </p:cNvSpPr>
            <p:nvPr/>
          </p:nvSpPr>
          <p:spPr bwMode="auto">
            <a:xfrm>
              <a:off x="4570413" y="3759200"/>
              <a:ext cx="692150" cy="422275"/>
            </a:xfrm>
            <a:custGeom>
              <a:avLst/>
              <a:gdLst>
                <a:gd name="T0" fmla="*/ 244 w 244"/>
                <a:gd name="T1" fmla="*/ 114 h 149"/>
                <a:gd name="T2" fmla="*/ 208 w 244"/>
                <a:gd name="T3" fmla="*/ 149 h 149"/>
                <a:gd name="T4" fmla="*/ 35 w 244"/>
                <a:gd name="T5" fmla="*/ 149 h 149"/>
                <a:gd name="T6" fmla="*/ 0 w 244"/>
                <a:gd name="T7" fmla="*/ 114 h 149"/>
                <a:gd name="T8" fmla="*/ 0 w 244"/>
                <a:gd name="T9" fmla="*/ 35 h 149"/>
                <a:gd name="T10" fmla="*/ 35 w 244"/>
                <a:gd name="T11" fmla="*/ 0 h 149"/>
                <a:gd name="T12" fmla="*/ 208 w 244"/>
                <a:gd name="T13" fmla="*/ 0 h 149"/>
                <a:gd name="T14" fmla="*/ 244 w 244"/>
                <a:gd name="T15" fmla="*/ 35 h 149"/>
                <a:gd name="T16" fmla="*/ 244 w 244"/>
                <a:gd name="T17" fmla="*/ 114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4" h="149">
                  <a:moveTo>
                    <a:pt x="244" y="114"/>
                  </a:moveTo>
                  <a:cubicBezTo>
                    <a:pt x="244" y="133"/>
                    <a:pt x="228" y="149"/>
                    <a:pt x="208" y="149"/>
                  </a:cubicBezTo>
                  <a:cubicBezTo>
                    <a:pt x="35" y="149"/>
                    <a:pt x="35" y="149"/>
                    <a:pt x="35" y="149"/>
                  </a:cubicBezTo>
                  <a:cubicBezTo>
                    <a:pt x="16" y="149"/>
                    <a:pt x="0" y="133"/>
                    <a:pt x="0" y="114"/>
                  </a:cubicBezTo>
                  <a:cubicBezTo>
                    <a:pt x="0" y="35"/>
                    <a:pt x="0" y="35"/>
                    <a:pt x="0" y="35"/>
                  </a:cubicBezTo>
                  <a:cubicBezTo>
                    <a:pt x="0" y="16"/>
                    <a:pt x="16" y="0"/>
                    <a:pt x="35" y="0"/>
                  </a:cubicBezTo>
                  <a:cubicBezTo>
                    <a:pt x="208" y="0"/>
                    <a:pt x="208" y="0"/>
                    <a:pt x="208" y="0"/>
                  </a:cubicBezTo>
                  <a:cubicBezTo>
                    <a:pt x="228" y="0"/>
                    <a:pt x="244" y="16"/>
                    <a:pt x="244" y="35"/>
                  </a:cubicBezTo>
                  <a:lnTo>
                    <a:pt x="244" y="114"/>
                  </a:lnTo>
                  <a:close/>
                </a:path>
              </a:pathLst>
            </a:custGeom>
            <a:solidFill>
              <a:schemeClr val="accent6">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cxnSp>
          <p:nvCxnSpPr>
            <p:cNvPr id="52" name="Straight Connector 51"/>
            <p:cNvCxnSpPr/>
            <p:nvPr/>
          </p:nvCxnSpPr>
          <p:spPr>
            <a:xfrm flipH="1">
              <a:off x="4567937" y="4539961"/>
              <a:ext cx="91922" cy="512762"/>
            </a:xfrm>
            <a:prstGeom prst="line">
              <a:avLst/>
            </a:prstGeom>
            <a:ln w="762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5173117" y="4539961"/>
              <a:ext cx="91922" cy="512762"/>
            </a:xfrm>
            <a:prstGeom prst="line">
              <a:avLst/>
            </a:prstGeom>
            <a:ln w="762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nvGrpSpPr>
            <p:cNvPr id="57" name="Group 56"/>
            <p:cNvGrpSpPr/>
            <p:nvPr/>
          </p:nvGrpSpPr>
          <p:grpSpPr>
            <a:xfrm>
              <a:off x="4710119" y="4539962"/>
              <a:ext cx="410797" cy="302167"/>
              <a:chOff x="4720337" y="4692361"/>
              <a:chExt cx="697102" cy="512762"/>
            </a:xfrm>
          </p:grpSpPr>
          <p:cxnSp>
            <p:nvCxnSpPr>
              <p:cNvPr id="55" name="Straight Connector 54"/>
              <p:cNvCxnSpPr/>
              <p:nvPr/>
            </p:nvCxnSpPr>
            <p:spPr>
              <a:xfrm flipH="1">
                <a:off x="4720337" y="4692361"/>
                <a:ext cx="91922" cy="512762"/>
              </a:xfrm>
              <a:prstGeom prst="line">
                <a:avLst/>
              </a:prstGeom>
              <a:ln w="762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5325517" y="4692361"/>
                <a:ext cx="91922" cy="512762"/>
              </a:xfrm>
              <a:prstGeom prst="line">
                <a:avLst/>
              </a:prstGeom>
              <a:ln w="762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grpSp>
      <p:pic>
        <p:nvPicPr>
          <p:cNvPr id="59" name="Picture 58"/>
          <p:cNvPicPr>
            <a:picLocks noChangeAspect="1"/>
          </p:cNvPicPr>
          <p:nvPr/>
        </p:nvPicPr>
        <p:blipFill>
          <a:blip r:embed="rId3"/>
          <a:stretch>
            <a:fillRect/>
          </a:stretch>
        </p:blipFill>
        <p:spPr>
          <a:xfrm>
            <a:off x="9742334" y="2637905"/>
            <a:ext cx="1811339" cy="1856064"/>
          </a:xfrm>
          <a:prstGeom prst="rect">
            <a:avLst/>
          </a:prstGeom>
        </p:spPr>
      </p:pic>
      <p:grpSp>
        <p:nvGrpSpPr>
          <p:cNvPr id="70" name="Group 69"/>
          <p:cNvGrpSpPr/>
          <p:nvPr/>
        </p:nvGrpSpPr>
        <p:grpSpPr>
          <a:xfrm>
            <a:off x="248273" y="3012921"/>
            <a:ext cx="942590" cy="1208087"/>
            <a:chOff x="1019368" y="4056063"/>
            <a:chExt cx="942590" cy="1208087"/>
          </a:xfrm>
        </p:grpSpPr>
        <p:sp>
          <p:nvSpPr>
            <p:cNvPr id="63" name="Rectangle 35"/>
            <p:cNvSpPr>
              <a:spLocks noChangeArrowheads="1"/>
            </p:cNvSpPr>
            <p:nvPr/>
          </p:nvSpPr>
          <p:spPr bwMode="auto">
            <a:xfrm>
              <a:off x="1062038" y="4724400"/>
              <a:ext cx="36513" cy="539750"/>
            </a:xfrm>
            <a:prstGeom prst="rect">
              <a:avLst/>
            </a:prstGeom>
            <a:solidFill>
              <a:srgbClr val="96969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Rectangle 36"/>
            <p:cNvSpPr>
              <a:spLocks noChangeArrowheads="1"/>
            </p:cNvSpPr>
            <p:nvPr/>
          </p:nvSpPr>
          <p:spPr bwMode="auto">
            <a:xfrm>
              <a:off x="1122363" y="4056063"/>
              <a:ext cx="36513" cy="1054100"/>
            </a:xfrm>
            <a:prstGeom prst="rect">
              <a:avLst/>
            </a:prstGeom>
            <a:solidFill>
              <a:srgbClr val="96969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Rectangle 37"/>
            <p:cNvSpPr>
              <a:spLocks noChangeArrowheads="1"/>
            </p:cNvSpPr>
            <p:nvPr/>
          </p:nvSpPr>
          <p:spPr bwMode="auto">
            <a:xfrm>
              <a:off x="1822451" y="4056063"/>
              <a:ext cx="36513" cy="1054100"/>
            </a:xfrm>
            <a:prstGeom prst="rect">
              <a:avLst/>
            </a:prstGeom>
            <a:solidFill>
              <a:srgbClr val="96969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Rectangle 38"/>
            <p:cNvSpPr>
              <a:spLocks noChangeArrowheads="1"/>
            </p:cNvSpPr>
            <p:nvPr/>
          </p:nvSpPr>
          <p:spPr bwMode="auto">
            <a:xfrm>
              <a:off x="1882776" y="4724400"/>
              <a:ext cx="36513" cy="539750"/>
            </a:xfrm>
            <a:prstGeom prst="rect">
              <a:avLst/>
            </a:prstGeom>
            <a:solidFill>
              <a:srgbClr val="96969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Rectangle 39"/>
            <p:cNvSpPr>
              <a:spLocks noChangeArrowheads="1"/>
            </p:cNvSpPr>
            <p:nvPr/>
          </p:nvSpPr>
          <p:spPr bwMode="auto">
            <a:xfrm>
              <a:off x="1019368" y="4619275"/>
              <a:ext cx="942590" cy="338838"/>
            </a:xfrm>
            <a:prstGeom prst="rect">
              <a:avLst/>
            </a:prstGeom>
            <a:solidFill>
              <a:srgbClr val="54342B"/>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Rectangle 41"/>
            <p:cNvSpPr>
              <a:spLocks noChangeArrowheads="1"/>
            </p:cNvSpPr>
            <p:nvPr/>
          </p:nvSpPr>
          <p:spPr bwMode="auto">
            <a:xfrm>
              <a:off x="1062038" y="4056063"/>
              <a:ext cx="857250" cy="420687"/>
            </a:xfrm>
            <a:prstGeom prst="rect">
              <a:avLst/>
            </a:prstGeom>
            <a:solidFill>
              <a:srgbClr val="54342B"/>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38" name="Picture 37"/>
          <p:cNvPicPr>
            <a:picLocks noChangeAspect="1"/>
          </p:cNvPicPr>
          <p:nvPr/>
        </p:nvPicPr>
        <p:blipFill>
          <a:blip r:embed="rId4"/>
          <a:stretch>
            <a:fillRect/>
          </a:stretch>
        </p:blipFill>
        <p:spPr>
          <a:xfrm>
            <a:off x="1448642" y="2345324"/>
            <a:ext cx="1171911" cy="851178"/>
          </a:xfrm>
          <a:prstGeom prst="rect">
            <a:avLst/>
          </a:prstGeom>
        </p:spPr>
      </p:pic>
      <p:grpSp>
        <p:nvGrpSpPr>
          <p:cNvPr id="39" name="Group 38"/>
          <p:cNvGrpSpPr/>
          <p:nvPr/>
        </p:nvGrpSpPr>
        <p:grpSpPr>
          <a:xfrm>
            <a:off x="4136958" y="3540797"/>
            <a:ext cx="1359119" cy="913894"/>
            <a:chOff x="1576196" y="1992221"/>
            <a:chExt cx="1732500" cy="1164962"/>
          </a:xfrm>
        </p:grpSpPr>
        <p:pic>
          <p:nvPicPr>
            <p:cNvPr id="40" name="Picture 39"/>
            <p:cNvPicPr>
              <a:picLocks noChangeAspect="1"/>
            </p:cNvPicPr>
            <p:nvPr/>
          </p:nvPicPr>
          <p:blipFill>
            <a:blip r:embed="rId5"/>
            <a:stretch>
              <a:fillRect/>
            </a:stretch>
          </p:blipFill>
          <p:spPr>
            <a:xfrm>
              <a:off x="1576196" y="1992221"/>
              <a:ext cx="1732500" cy="1147500"/>
            </a:xfrm>
            <a:prstGeom prst="rect">
              <a:avLst/>
            </a:prstGeom>
          </p:spPr>
        </p:pic>
        <p:sp>
          <p:nvSpPr>
            <p:cNvPr id="41" name="Freeform 20"/>
            <p:cNvSpPr>
              <a:spLocks/>
            </p:cNvSpPr>
            <p:nvPr/>
          </p:nvSpPr>
          <p:spPr bwMode="auto">
            <a:xfrm>
              <a:off x="2560584" y="2801583"/>
              <a:ext cx="284163" cy="355600"/>
            </a:xfrm>
            <a:custGeom>
              <a:avLst/>
              <a:gdLst>
                <a:gd name="T0" fmla="*/ 0 w 75"/>
                <a:gd name="T1" fmla="*/ 38 h 94"/>
                <a:gd name="T2" fmla="*/ 19 w 75"/>
                <a:gd name="T3" fmla="*/ 94 h 94"/>
                <a:gd name="T4" fmla="*/ 75 w 75"/>
                <a:gd name="T5" fmla="*/ 94 h 94"/>
                <a:gd name="T6" fmla="*/ 61 w 75"/>
                <a:gd name="T7" fmla="*/ 86 h 94"/>
                <a:gd name="T8" fmla="*/ 37 w 75"/>
                <a:gd name="T9" fmla="*/ 86 h 94"/>
                <a:gd name="T10" fmla="*/ 25 w 75"/>
                <a:gd name="T11" fmla="*/ 71 h 94"/>
                <a:gd name="T12" fmla="*/ 12 w 75"/>
                <a:gd name="T13" fmla="*/ 34 h 94"/>
                <a:gd name="T14" fmla="*/ 12 w 75"/>
                <a:gd name="T15" fmla="*/ 6 h 94"/>
                <a:gd name="T16" fmla="*/ 0 w 75"/>
                <a:gd name="T17" fmla="*/ 0 h 94"/>
                <a:gd name="T18" fmla="*/ 0 w 75"/>
                <a:gd name="T19" fmla="*/ 38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5" h="94">
                  <a:moveTo>
                    <a:pt x="0" y="38"/>
                  </a:moveTo>
                  <a:cubicBezTo>
                    <a:pt x="19" y="94"/>
                    <a:pt x="19" y="94"/>
                    <a:pt x="19" y="94"/>
                  </a:cubicBezTo>
                  <a:cubicBezTo>
                    <a:pt x="75" y="94"/>
                    <a:pt x="75" y="94"/>
                    <a:pt x="75" y="94"/>
                  </a:cubicBezTo>
                  <a:cubicBezTo>
                    <a:pt x="75" y="94"/>
                    <a:pt x="73" y="86"/>
                    <a:pt x="61" y="86"/>
                  </a:cubicBezTo>
                  <a:cubicBezTo>
                    <a:pt x="49" y="86"/>
                    <a:pt x="41" y="86"/>
                    <a:pt x="37" y="86"/>
                  </a:cubicBezTo>
                  <a:cubicBezTo>
                    <a:pt x="34" y="86"/>
                    <a:pt x="28" y="82"/>
                    <a:pt x="25" y="71"/>
                  </a:cubicBezTo>
                  <a:cubicBezTo>
                    <a:pt x="21" y="61"/>
                    <a:pt x="12" y="34"/>
                    <a:pt x="12" y="34"/>
                  </a:cubicBezTo>
                  <a:cubicBezTo>
                    <a:pt x="12" y="6"/>
                    <a:pt x="12" y="6"/>
                    <a:pt x="12" y="6"/>
                  </a:cubicBezTo>
                  <a:cubicBezTo>
                    <a:pt x="0" y="0"/>
                    <a:pt x="0" y="0"/>
                    <a:pt x="0" y="0"/>
                  </a:cubicBezTo>
                  <a:lnTo>
                    <a:pt x="0" y="38"/>
                  </a:lnTo>
                  <a:close/>
                </a:path>
              </a:pathLst>
            </a:custGeom>
            <a:solidFill>
              <a:srgbClr val="DD5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8296709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Classification</a:t>
            </a:r>
          </a:p>
        </p:txBody>
      </p:sp>
      <p:sp>
        <p:nvSpPr>
          <p:cNvPr id="3" name="Content Placeholder 2"/>
          <p:cNvSpPr>
            <a:spLocks noGrp="1"/>
          </p:cNvSpPr>
          <p:nvPr>
            <p:ph sz="quarter" idx="10"/>
          </p:nvPr>
        </p:nvSpPr>
        <p:spPr>
          <a:xfrm>
            <a:off x="-241299" y="850593"/>
            <a:ext cx="10384367" cy="5290388"/>
          </a:xfrm>
        </p:spPr>
        <p:txBody>
          <a:bodyPr/>
          <a:lstStyle/>
          <a:p>
            <a:pPr>
              <a:buNone/>
            </a:pPr>
            <a:r>
              <a:rPr lang="en-US" dirty="0"/>
              <a:t>   We have a </a:t>
            </a:r>
            <a:r>
              <a:rPr lang="en-US" i="1" dirty="0"/>
              <a:t>training set</a:t>
            </a:r>
            <a:r>
              <a:rPr lang="en-US" dirty="0"/>
              <a:t> of observations (e.g., labeled images) and a </a:t>
            </a:r>
            <a:r>
              <a:rPr lang="en-US" i="1" dirty="0"/>
              <a:t>test</a:t>
            </a:r>
            <a:r>
              <a:rPr lang="en-US" dirty="0"/>
              <a:t> </a:t>
            </a:r>
            <a:r>
              <a:rPr lang="en-US" i="1" dirty="0"/>
              <a:t>set</a:t>
            </a:r>
            <a:r>
              <a:rPr lang="en-US" dirty="0"/>
              <a:t> that we use only for evaluation.</a:t>
            </a:r>
            <a:endParaRPr lang="en-US" i="1" dirty="0"/>
          </a:p>
        </p:txBody>
      </p:sp>
      <p:sp>
        <p:nvSpPr>
          <p:cNvPr id="21" name="TextBox 20"/>
          <p:cNvSpPr txBox="1"/>
          <p:nvPr/>
        </p:nvSpPr>
        <p:spPr>
          <a:xfrm>
            <a:off x="4907760" y="2062585"/>
            <a:ext cx="1888508" cy="523220"/>
          </a:xfrm>
          <a:prstGeom prst="rect">
            <a:avLst/>
          </a:prstGeom>
          <a:noFill/>
        </p:spPr>
        <p:txBody>
          <a:bodyPr wrap="none" rtlCol="0">
            <a:spAutoFit/>
          </a:bodyPr>
          <a:lstStyle/>
          <a:p>
            <a:r>
              <a:rPr lang="en-US" sz="2800" dirty="0"/>
              <a:t>Training set</a:t>
            </a:r>
          </a:p>
        </p:txBody>
      </p:sp>
      <p:sp>
        <p:nvSpPr>
          <p:cNvPr id="22" name="TextBox 21"/>
          <p:cNvSpPr txBox="1"/>
          <p:nvPr/>
        </p:nvSpPr>
        <p:spPr>
          <a:xfrm>
            <a:off x="7532214" y="2077876"/>
            <a:ext cx="1319567" cy="523220"/>
          </a:xfrm>
          <a:prstGeom prst="rect">
            <a:avLst/>
          </a:prstGeom>
          <a:noFill/>
        </p:spPr>
        <p:txBody>
          <a:bodyPr wrap="none" rtlCol="0">
            <a:spAutoFit/>
          </a:bodyPr>
          <a:lstStyle/>
          <a:p>
            <a:r>
              <a:rPr lang="en-US" sz="2800" dirty="0"/>
              <a:t>Test set</a:t>
            </a:r>
          </a:p>
        </p:txBody>
      </p:sp>
      <p:sp>
        <p:nvSpPr>
          <p:cNvPr id="23" name="Left Arrow 22"/>
          <p:cNvSpPr/>
          <p:nvPr/>
        </p:nvSpPr>
        <p:spPr>
          <a:xfrm rot="19954503">
            <a:off x="4775199" y="2554112"/>
            <a:ext cx="733777" cy="522111"/>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Left Arrow 23"/>
          <p:cNvSpPr/>
          <p:nvPr/>
        </p:nvSpPr>
        <p:spPr>
          <a:xfrm rot="12905149">
            <a:off x="8305801" y="2607732"/>
            <a:ext cx="733777" cy="522111"/>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TextBox 26"/>
          <p:cNvSpPr txBox="1"/>
          <p:nvPr/>
        </p:nvSpPr>
        <p:spPr>
          <a:xfrm>
            <a:off x="3308486" y="3623003"/>
            <a:ext cx="1322823" cy="369332"/>
          </a:xfrm>
          <a:prstGeom prst="rect">
            <a:avLst/>
          </a:prstGeom>
          <a:noFill/>
        </p:spPr>
        <p:txBody>
          <a:bodyPr wrap="none" rtlCol="0">
            <a:spAutoFit/>
          </a:bodyPr>
          <a:lstStyle/>
          <a:p>
            <a:r>
              <a:rPr lang="en-US" dirty="0"/>
              <a:t>(not a chair)</a:t>
            </a:r>
          </a:p>
        </p:txBody>
      </p:sp>
      <p:sp>
        <p:nvSpPr>
          <p:cNvPr id="28" name="TextBox 27"/>
          <p:cNvSpPr txBox="1"/>
          <p:nvPr/>
        </p:nvSpPr>
        <p:spPr>
          <a:xfrm>
            <a:off x="2714843" y="6444803"/>
            <a:ext cx="1322823" cy="369332"/>
          </a:xfrm>
          <a:prstGeom prst="rect">
            <a:avLst/>
          </a:prstGeom>
          <a:noFill/>
        </p:spPr>
        <p:txBody>
          <a:bodyPr wrap="none" rtlCol="0">
            <a:spAutoFit/>
          </a:bodyPr>
          <a:lstStyle/>
          <a:p>
            <a:r>
              <a:rPr lang="en-US" dirty="0"/>
              <a:t>(not a chair)</a:t>
            </a:r>
          </a:p>
        </p:txBody>
      </p:sp>
      <p:sp>
        <p:nvSpPr>
          <p:cNvPr id="29" name="TextBox 28"/>
          <p:cNvSpPr txBox="1"/>
          <p:nvPr/>
        </p:nvSpPr>
        <p:spPr>
          <a:xfrm>
            <a:off x="3784499" y="5726812"/>
            <a:ext cx="1322823" cy="369332"/>
          </a:xfrm>
          <a:prstGeom prst="rect">
            <a:avLst/>
          </a:prstGeom>
          <a:noFill/>
        </p:spPr>
        <p:txBody>
          <a:bodyPr wrap="none" rtlCol="0">
            <a:spAutoFit/>
          </a:bodyPr>
          <a:lstStyle/>
          <a:p>
            <a:r>
              <a:rPr lang="en-US" dirty="0"/>
              <a:t>(not a chair)</a:t>
            </a:r>
          </a:p>
        </p:txBody>
      </p:sp>
      <p:sp>
        <p:nvSpPr>
          <p:cNvPr id="32" name="TextBox 31"/>
          <p:cNvSpPr txBox="1"/>
          <p:nvPr/>
        </p:nvSpPr>
        <p:spPr>
          <a:xfrm>
            <a:off x="365658" y="5690849"/>
            <a:ext cx="1322823" cy="369332"/>
          </a:xfrm>
          <a:prstGeom prst="rect">
            <a:avLst/>
          </a:prstGeom>
          <a:noFill/>
        </p:spPr>
        <p:txBody>
          <a:bodyPr wrap="none" rtlCol="0">
            <a:spAutoFit/>
          </a:bodyPr>
          <a:lstStyle/>
          <a:p>
            <a:r>
              <a:rPr lang="en-US" dirty="0"/>
              <a:t>(not a chair)</a:t>
            </a:r>
          </a:p>
        </p:txBody>
      </p:sp>
      <p:sp>
        <p:nvSpPr>
          <p:cNvPr id="33" name="TextBox 32"/>
          <p:cNvSpPr txBox="1"/>
          <p:nvPr/>
        </p:nvSpPr>
        <p:spPr>
          <a:xfrm>
            <a:off x="219256" y="3263976"/>
            <a:ext cx="1322823" cy="369332"/>
          </a:xfrm>
          <a:prstGeom prst="rect">
            <a:avLst/>
          </a:prstGeom>
          <a:noFill/>
        </p:spPr>
        <p:txBody>
          <a:bodyPr wrap="none" rtlCol="0">
            <a:spAutoFit/>
          </a:bodyPr>
          <a:lstStyle/>
          <a:p>
            <a:r>
              <a:rPr lang="en-US" dirty="0"/>
              <a:t>(not a chair)</a:t>
            </a:r>
          </a:p>
        </p:txBody>
      </p:sp>
      <p:sp>
        <p:nvSpPr>
          <p:cNvPr id="34" name="TextBox 33"/>
          <p:cNvSpPr txBox="1"/>
          <p:nvPr/>
        </p:nvSpPr>
        <p:spPr>
          <a:xfrm>
            <a:off x="1857680" y="4861655"/>
            <a:ext cx="787558" cy="369332"/>
          </a:xfrm>
          <a:prstGeom prst="rect">
            <a:avLst/>
          </a:prstGeom>
          <a:noFill/>
        </p:spPr>
        <p:txBody>
          <a:bodyPr wrap="none" rtlCol="0">
            <a:spAutoFit/>
          </a:bodyPr>
          <a:lstStyle/>
          <a:p>
            <a:r>
              <a:rPr lang="en-US" dirty="0"/>
              <a:t>(chair)</a:t>
            </a:r>
          </a:p>
        </p:txBody>
      </p:sp>
      <p:grpSp>
        <p:nvGrpSpPr>
          <p:cNvPr id="35" name="Group 34"/>
          <p:cNvGrpSpPr/>
          <p:nvPr/>
        </p:nvGrpSpPr>
        <p:grpSpPr>
          <a:xfrm>
            <a:off x="1939969" y="2245206"/>
            <a:ext cx="1381125" cy="1300163"/>
            <a:chOff x="3095625" y="3808413"/>
            <a:chExt cx="1381125" cy="1300163"/>
          </a:xfrm>
        </p:grpSpPr>
        <p:sp>
          <p:nvSpPr>
            <p:cNvPr id="36" name="Freeform 5"/>
            <p:cNvSpPr>
              <a:spLocks/>
            </p:cNvSpPr>
            <p:nvPr/>
          </p:nvSpPr>
          <p:spPr bwMode="auto">
            <a:xfrm>
              <a:off x="3113088" y="4221163"/>
              <a:ext cx="257175" cy="80962"/>
            </a:xfrm>
            <a:custGeom>
              <a:avLst/>
              <a:gdLst>
                <a:gd name="T0" fmla="*/ 7 w 28"/>
                <a:gd name="T1" fmla="*/ 9 h 9"/>
                <a:gd name="T2" fmla="*/ 28 w 28"/>
                <a:gd name="T3" fmla="*/ 9 h 9"/>
                <a:gd name="T4" fmla="*/ 23 w 28"/>
                <a:gd name="T5" fmla="*/ 2 h 9"/>
                <a:gd name="T6" fmla="*/ 18 w 28"/>
                <a:gd name="T7" fmla="*/ 0 h 9"/>
                <a:gd name="T8" fmla="*/ 0 w 28"/>
                <a:gd name="T9" fmla="*/ 0 h 9"/>
                <a:gd name="T10" fmla="*/ 0 w 28"/>
                <a:gd name="T11" fmla="*/ 2 h 9"/>
                <a:gd name="T12" fmla="*/ 7 w 28"/>
                <a:gd name="T13" fmla="*/ 9 h 9"/>
              </a:gdLst>
              <a:ahLst/>
              <a:cxnLst>
                <a:cxn ang="0">
                  <a:pos x="T0" y="T1"/>
                </a:cxn>
                <a:cxn ang="0">
                  <a:pos x="T2" y="T3"/>
                </a:cxn>
                <a:cxn ang="0">
                  <a:pos x="T4" y="T5"/>
                </a:cxn>
                <a:cxn ang="0">
                  <a:pos x="T6" y="T7"/>
                </a:cxn>
                <a:cxn ang="0">
                  <a:pos x="T8" y="T9"/>
                </a:cxn>
                <a:cxn ang="0">
                  <a:pos x="T10" y="T11"/>
                </a:cxn>
                <a:cxn ang="0">
                  <a:pos x="T12" y="T13"/>
                </a:cxn>
              </a:cxnLst>
              <a:rect l="0" t="0" r="r" b="b"/>
              <a:pathLst>
                <a:path w="28" h="9">
                  <a:moveTo>
                    <a:pt x="7" y="9"/>
                  </a:moveTo>
                  <a:cubicBezTo>
                    <a:pt x="28" y="9"/>
                    <a:pt x="28" y="9"/>
                    <a:pt x="28" y="9"/>
                  </a:cubicBezTo>
                  <a:cubicBezTo>
                    <a:pt x="23" y="2"/>
                    <a:pt x="23" y="2"/>
                    <a:pt x="23" y="2"/>
                  </a:cubicBezTo>
                  <a:cubicBezTo>
                    <a:pt x="18" y="0"/>
                    <a:pt x="18" y="0"/>
                    <a:pt x="18" y="0"/>
                  </a:cubicBezTo>
                  <a:cubicBezTo>
                    <a:pt x="0" y="0"/>
                    <a:pt x="0" y="0"/>
                    <a:pt x="0" y="0"/>
                  </a:cubicBezTo>
                  <a:cubicBezTo>
                    <a:pt x="0" y="2"/>
                    <a:pt x="0" y="2"/>
                    <a:pt x="0" y="2"/>
                  </a:cubicBezTo>
                  <a:cubicBezTo>
                    <a:pt x="0" y="6"/>
                    <a:pt x="3" y="9"/>
                    <a:pt x="7" y="9"/>
                  </a:cubicBezTo>
                  <a:close/>
                </a:path>
              </a:pathLst>
            </a:custGeom>
            <a:solidFill>
              <a:srgbClr val="EC008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6"/>
            <p:cNvSpPr>
              <a:spLocks/>
            </p:cNvSpPr>
            <p:nvPr/>
          </p:nvSpPr>
          <p:spPr bwMode="auto">
            <a:xfrm>
              <a:off x="3159125" y="4238625"/>
              <a:ext cx="128588" cy="211137"/>
            </a:xfrm>
            <a:custGeom>
              <a:avLst/>
              <a:gdLst>
                <a:gd name="T0" fmla="*/ 0 w 14"/>
                <a:gd name="T1" fmla="*/ 19 h 23"/>
                <a:gd name="T2" fmla="*/ 4 w 14"/>
                <a:gd name="T3" fmla="*/ 23 h 23"/>
                <a:gd name="T4" fmla="*/ 10 w 14"/>
                <a:gd name="T5" fmla="*/ 23 h 23"/>
                <a:gd name="T6" fmla="*/ 14 w 14"/>
                <a:gd name="T7" fmla="*/ 19 h 23"/>
                <a:gd name="T8" fmla="*/ 14 w 14"/>
                <a:gd name="T9" fmla="*/ 4 h 23"/>
                <a:gd name="T10" fmla="*/ 10 w 14"/>
                <a:gd name="T11" fmla="*/ 0 h 23"/>
                <a:gd name="T12" fmla="*/ 4 w 14"/>
                <a:gd name="T13" fmla="*/ 0 h 23"/>
                <a:gd name="T14" fmla="*/ 0 w 14"/>
                <a:gd name="T15" fmla="*/ 4 h 23"/>
                <a:gd name="T16" fmla="*/ 0 w 14"/>
                <a:gd name="T17"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23">
                  <a:moveTo>
                    <a:pt x="0" y="19"/>
                  </a:moveTo>
                  <a:cubicBezTo>
                    <a:pt x="0" y="21"/>
                    <a:pt x="2" y="23"/>
                    <a:pt x="4" y="23"/>
                  </a:cubicBezTo>
                  <a:cubicBezTo>
                    <a:pt x="10" y="23"/>
                    <a:pt x="10" y="23"/>
                    <a:pt x="10" y="23"/>
                  </a:cubicBezTo>
                  <a:cubicBezTo>
                    <a:pt x="12" y="23"/>
                    <a:pt x="14" y="21"/>
                    <a:pt x="14" y="19"/>
                  </a:cubicBezTo>
                  <a:cubicBezTo>
                    <a:pt x="14" y="4"/>
                    <a:pt x="14" y="4"/>
                    <a:pt x="14" y="4"/>
                  </a:cubicBezTo>
                  <a:cubicBezTo>
                    <a:pt x="14" y="2"/>
                    <a:pt x="12" y="0"/>
                    <a:pt x="10" y="0"/>
                  </a:cubicBezTo>
                  <a:cubicBezTo>
                    <a:pt x="4" y="0"/>
                    <a:pt x="4" y="0"/>
                    <a:pt x="4" y="0"/>
                  </a:cubicBezTo>
                  <a:cubicBezTo>
                    <a:pt x="2" y="0"/>
                    <a:pt x="0" y="2"/>
                    <a:pt x="0" y="4"/>
                  </a:cubicBezTo>
                  <a:lnTo>
                    <a:pt x="0" y="19"/>
                  </a:lnTo>
                  <a:close/>
                </a:path>
              </a:pathLst>
            </a:custGeom>
            <a:solidFill>
              <a:srgbClr val="EC008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7"/>
            <p:cNvSpPr>
              <a:spLocks/>
            </p:cNvSpPr>
            <p:nvPr/>
          </p:nvSpPr>
          <p:spPr bwMode="auto">
            <a:xfrm>
              <a:off x="3370263" y="3808413"/>
              <a:ext cx="841375" cy="668337"/>
            </a:xfrm>
            <a:custGeom>
              <a:avLst/>
              <a:gdLst>
                <a:gd name="T0" fmla="*/ 75 w 92"/>
                <a:gd name="T1" fmla="*/ 0 h 73"/>
                <a:gd name="T2" fmla="*/ 17 w 92"/>
                <a:gd name="T3" fmla="*/ 0 h 73"/>
                <a:gd name="T4" fmla="*/ 0 w 92"/>
                <a:gd name="T5" fmla="*/ 16 h 73"/>
                <a:gd name="T6" fmla="*/ 0 w 92"/>
                <a:gd name="T7" fmla="*/ 73 h 73"/>
                <a:gd name="T8" fmla="*/ 92 w 92"/>
                <a:gd name="T9" fmla="*/ 73 h 73"/>
                <a:gd name="T10" fmla="*/ 92 w 92"/>
                <a:gd name="T11" fmla="*/ 16 h 73"/>
                <a:gd name="T12" fmla="*/ 75 w 92"/>
                <a:gd name="T13" fmla="*/ 0 h 73"/>
              </a:gdLst>
              <a:ahLst/>
              <a:cxnLst>
                <a:cxn ang="0">
                  <a:pos x="T0" y="T1"/>
                </a:cxn>
                <a:cxn ang="0">
                  <a:pos x="T2" y="T3"/>
                </a:cxn>
                <a:cxn ang="0">
                  <a:pos x="T4" y="T5"/>
                </a:cxn>
                <a:cxn ang="0">
                  <a:pos x="T6" y="T7"/>
                </a:cxn>
                <a:cxn ang="0">
                  <a:pos x="T8" y="T9"/>
                </a:cxn>
                <a:cxn ang="0">
                  <a:pos x="T10" y="T11"/>
                </a:cxn>
                <a:cxn ang="0">
                  <a:pos x="T12" y="T13"/>
                </a:cxn>
              </a:cxnLst>
              <a:rect l="0" t="0" r="r" b="b"/>
              <a:pathLst>
                <a:path w="92" h="73">
                  <a:moveTo>
                    <a:pt x="75" y="0"/>
                  </a:moveTo>
                  <a:cubicBezTo>
                    <a:pt x="17" y="0"/>
                    <a:pt x="17" y="0"/>
                    <a:pt x="17" y="0"/>
                  </a:cubicBezTo>
                  <a:cubicBezTo>
                    <a:pt x="7" y="0"/>
                    <a:pt x="0" y="7"/>
                    <a:pt x="0" y="16"/>
                  </a:cubicBezTo>
                  <a:cubicBezTo>
                    <a:pt x="0" y="73"/>
                    <a:pt x="0" y="73"/>
                    <a:pt x="0" y="73"/>
                  </a:cubicBezTo>
                  <a:cubicBezTo>
                    <a:pt x="92" y="73"/>
                    <a:pt x="92" y="73"/>
                    <a:pt x="92" y="73"/>
                  </a:cubicBezTo>
                  <a:cubicBezTo>
                    <a:pt x="92" y="16"/>
                    <a:pt x="92" y="16"/>
                    <a:pt x="92" y="16"/>
                  </a:cubicBezTo>
                  <a:cubicBezTo>
                    <a:pt x="92" y="7"/>
                    <a:pt x="84" y="0"/>
                    <a:pt x="75" y="0"/>
                  </a:cubicBezTo>
                  <a:close/>
                </a:path>
              </a:pathLst>
            </a:custGeom>
            <a:solidFill>
              <a:srgbClr val="EC008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8"/>
            <p:cNvSpPr>
              <a:spLocks noEditPoints="1"/>
            </p:cNvSpPr>
            <p:nvPr/>
          </p:nvSpPr>
          <p:spPr bwMode="auto">
            <a:xfrm>
              <a:off x="3351213" y="4476750"/>
              <a:ext cx="869950" cy="631825"/>
            </a:xfrm>
            <a:custGeom>
              <a:avLst/>
              <a:gdLst>
                <a:gd name="T0" fmla="*/ 93 w 95"/>
                <a:gd name="T1" fmla="*/ 69 h 69"/>
                <a:gd name="T2" fmla="*/ 92 w 95"/>
                <a:gd name="T3" fmla="*/ 69 h 69"/>
                <a:gd name="T4" fmla="*/ 47 w 95"/>
                <a:gd name="T5" fmla="*/ 37 h 69"/>
                <a:gd name="T6" fmla="*/ 3 w 95"/>
                <a:gd name="T7" fmla="*/ 69 h 69"/>
                <a:gd name="T8" fmla="*/ 1 w 95"/>
                <a:gd name="T9" fmla="*/ 69 h 69"/>
                <a:gd name="T10" fmla="*/ 0 w 95"/>
                <a:gd name="T11" fmla="*/ 67 h 69"/>
                <a:gd name="T12" fmla="*/ 0 w 95"/>
                <a:gd name="T13" fmla="*/ 2 h 69"/>
                <a:gd name="T14" fmla="*/ 0 w 95"/>
                <a:gd name="T15" fmla="*/ 1 h 69"/>
                <a:gd name="T16" fmla="*/ 0 w 95"/>
                <a:gd name="T17" fmla="*/ 0 h 69"/>
                <a:gd name="T18" fmla="*/ 1 w 95"/>
                <a:gd name="T19" fmla="*/ 0 h 69"/>
                <a:gd name="T20" fmla="*/ 2 w 95"/>
                <a:gd name="T21" fmla="*/ 0 h 69"/>
                <a:gd name="T22" fmla="*/ 2 w 95"/>
                <a:gd name="T23" fmla="*/ 0 h 69"/>
                <a:gd name="T24" fmla="*/ 93 w 95"/>
                <a:gd name="T25" fmla="*/ 0 h 69"/>
                <a:gd name="T26" fmla="*/ 93 w 95"/>
                <a:gd name="T27" fmla="*/ 0 h 69"/>
                <a:gd name="T28" fmla="*/ 94 w 95"/>
                <a:gd name="T29" fmla="*/ 0 h 69"/>
                <a:gd name="T30" fmla="*/ 94 w 95"/>
                <a:gd name="T31" fmla="*/ 0 h 69"/>
                <a:gd name="T32" fmla="*/ 95 w 95"/>
                <a:gd name="T33" fmla="*/ 1 h 69"/>
                <a:gd name="T34" fmla="*/ 95 w 95"/>
                <a:gd name="T35" fmla="*/ 1 h 69"/>
                <a:gd name="T36" fmla="*/ 95 w 95"/>
                <a:gd name="T37" fmla="*/ 1 h 69"/>
                <a:gd name="T38" fmla="*/ 95 w 95"/>
                <a:gd name="T39" fmla="*/ 2 h 69"/>
                <a:gd name="T40" fmla="*/ 95 w 95"/>
                <a:gd name="T41" fmla="*/ 67 h 69"/>
                <a:gd name="T42" fmla="*/ 94 w 95"/>
                <a:gd name="T43" fmla="*/ 69 h 69"/>
                <a:gd name="T44" fmla="*/ 93 w 95"/>
                <a:gd name="T45" fmla="*/ 69 h 69"/>
                <a:gd name="T46" fmla="*/ 51 w 95"/>
                <a:gd name="T47" fmla="*/ 34 h 69"/>
                <a:gd name="T48" fmla="*/ 91 w 95"/>
                <a:gd name="T49" fmla="*/ 63 h 69"/>
                <a:gd name="T50" fmla="*/ 91 w 95"/>
                <a:gd name="T51" fmla="*/ 6 h 69"/>
                <a:gd name="T52" fmla="*/ 51 w 95"/>
                <a:gd name="T53" fmla="*/ 34 h 69"/>
                <a:gd name="T54" fmla="*/ 4 w 95"/>
                <a:gd name="T55" fmla="*/ 6 h 69"/>
                <a:gd name="T56" fmla="*/ 4 w 95"/>
                <a:gd name="T57" fmla="*/ 63 h 69"/>
                <a:gd name="T58" fmla="*/ 44 w 95"/>
                <a:gd name="T59" fmla="*/ 34 h 69"/>
                <a:gd name="T60" fmla="*/ 4 w 95"/>
                <a:gd name="T61" fmla="*/ 6 h 69"/>
                <a:gd name="T62" fmla="*/ 8 w 95"/>
                <a:gd name="T63" fmla="*/ 4 h 69"/>
                <a:gd name="T64" fmla="*/ 47 w 95"/>
                <a:gd name="T65" fmla="*/ 32 h 69"/>
                <a:gd name="T66" fmla="*/ 87 w 95"/>
                <a:gd name="T67" fmla="*/ 4 h 69"/>
                <a:gd name="T68" fmla="*/ 8 w 95"/>
                <a:gd name="T69" fmla="*/ 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5" h="69">
                  <a:moveTo>
                    <a:pt x="93" y="69"/>
                  </a:moveTo>
                  <a:cubicBezTo>
                    <a:pt x="93" y="69"/>
                    <a:pt x="92" y="69"/>
                    <a:pt x="92" y="69"/>
                  </a:cubicBezTo>
                  <a:cubicBezTo>
                    <a:pt x="47" y="37"/>
                    <a:pt x="47" y="37"/>
                    <a:pt x="47" y="37"/>
                  </a:cubicBezTo>
                  <a:cubicBezTo>
                    <a:pt x="3" y="69"/>
                    <a:pt x="3" y="69"/>
                    <a:pt x="3" y="69"/>
                  </a:cubicBezTo>
                  <a:cubicBezTo>
                    <a:pt x="3" y="69"/>
                    <a:pt x="2" y="69"/>
                    <a:pt x="1" y="69"/>
                  </a:cubicBezTo>
                  <a:cubicBezTo>
                    <a:pt x="0" y="69"/>
                    <a:pt x="0" y="68"/>
                    <a:pt x="0" y="67"/>
                  </a:cubicBezTo>
                  <a:cubicBezTo>
                    <a:pt x="0" y="2"/>
                    <a:pt x="0" y="2"/>
                    <a:pt x="0" y="2"/>
                  </a:cubicBezTo>
                  <a:cubicBezTo>
                    <a:pt x="0" y="2"/>
                    <a:pt x="0" y="1"/>
                    <a:pt x="0" y="1"/>
                  </a:cubicBezTo>
                  <a:cubicBezTo>
                    <a:pt x="0" y="1"/>
                    <a:pt x="0" y="1"/>
                    <a:pt x="0" y="0"/>
                  </a:cubicBezTo>
                  <a:cubicBezTo>
                    <a:pt x="1" y="0"/>
                    <a:pt x="1" y="0"/>
                    <a:pt x="1" y="0"/>
                  </a:cubicBezTo>
                  <a:cubicBezTo>
                    <a:pt x="1" y="0"/>
                    <a:pt x="2" y="0"/>
                    <a:pt x="2" y="0"/>
                  </a:cubicBezTo>
                  <a:cubicBezTo>
                    <a:pt x="2" y="0"/>
                    <a:pt x="2" y="0"/>
                    <a:pt x="2" y="0"/>
                  </a:cubicBezTo>
                  <a:cubicBezTo>
                    <a:pt x="93" y="0"/>
                    <a:pt x="93" y="0"/>
                    <a:pt x="93" y="0"/>
                  </a:cubicBezTo>
                  <a:cubicBezTo>
                    <a:pt x="93" y="0"/>
                    <a:pt x="93" y="0"/>
                    <a:pt x="93" y="0"/>
                  </a:cubicBezTo>
                  <a:cubicBezTo>
                    <a:pt x="93" y="0"/>
                    <a:pt x="94" y="0"/>
                    <a:pt x="94" y="0"/>
                  </a:cubicBezTo>
                  <a:cubicBezTo>
                    <a:pt x="94" y="0"/>
                    <a:pt x="94" y="0"/>
                    <a:pt x="94" y="0"/>
                  </a:cubicBezTo>
                  <a:cubicBezTo>
                    <a:pt x="95" y="1"/>
                    <a:pt x="95" y="1"/>
                    <a:pt x="95" y="1"/>
                  </a:cubicBezTo>
                  <a:cubicBezTo>
                    <a:pt x="95" y="1"/>
                    <a:pt x="95" y="1"/>
                    <a:pt x="95" y="1"/>
                  </a:cubicBezTo>
                  <a:cubicBezTo>
                    <a:pt x="95" y="1"/>
                    <a:pt x="95" y="1"/>
                    <a:pt x="95" y="1"/>
                  </a:cubicBezTo>
                  <a:cubicBezTo>
                    <a:pt x="95" y="1"/>
                    <a:pt x="95" y="2"/>
                    <a:pt x="95" y="2"/>
                  </a:cubicBezTo>
                  <a:cubicBezTo>
                    <a:pt x="95" y="67"/>
                    <a:pt x="95" y="67"/>
                    <a:pt x="95" y="67"/>
                  </a:cubicBezTo>
                  <a:cubicBezTo>
                    <a:pt x="95" y="68"/>
                    <a:pt x="95" y="69"/>
                    <a:pt x="94" y="69"/>
                  </a:cubicBezTo>
                  <a:cubicBezTo>
                    <a:pt x="94" y="69"/>
                    <a:pt x="93" y="69"/>
                    <a:pt x="93" y="69"/>
                  </a:cubicBezTo>
                  <a:close/>
                  <a:moveTo>
                    <a:pt x="51" y="34"/>
                  </a:moveTo>
                  <a:cubicBezTo>
                    <a:pt x="91" y="63"/>
                    <a:pt x="91" y="63"/>
                    <a:pt x="91" y="63"/>
                  </a:cubicBezTo>
                  <a:cubicBezTo>
                    <a:pt x="91" y="6"/>
                    <a:pt x="91" y="6"/>
                    <a:pt x="91" y="6"/>
                  </a:cubicBezTo>
                  <a:lnTo>
                    <a:pt x="51" y="34"/>
                  </a:lnTo>
                  <a:close/>
                  <a:moveTo>
                    <a:pt x="4" y="6"/>
                  </a:moveTo>
                  <a:cubicBezTo>
                    <a:pt x="4" y="63"/>
                    <a:pt x="4" y="63"/>
                    <a:pt x="4" y="63"/>
                  </a:cubicBezTo>
                  <a:cubicBezTo>
                    <a:pt x="44" y="34"/>
                    <a:pt x="44" y="34"/>
                    <a:pt x="44" y="34"/>
                  </a:cubicBezTo>
                  <a:lnTo>
                    <a:pt x="4" y="6"/>
                  </a:lnTo>
                  <a:close/>
                  <a:moveTo>
                    <a:pt x="8" y="4"/>
                  </a:moveTo>
                  <a:cubicBezTo>
                    <a:pt x="47" y="32"/>
                    <a:pt x="47" y="32"/>
                    <a:pt x="47" y="32"/>
                  </a:cubicBezTo>
                  <a:cubicBezTo>
                    <a:pt x="87" y="4"/>
                    <a:pt x="87" y="4"/>
                    <a:pt x="87" y="4"/>
                  </a:cubicBezTo>
                  <a:lnTo>
                    <a:pt x="8" y="4"/>
                  </a:lnTo>
                  <a:close/>
                </a:path>
              </a:pathLst>
            </a:custGeom>
            <a:solidFill>
              <a:srgbClr val="5D5D5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9"/>
            <p:cNvSpPr>
              <a:spLocks/>
            </p:cNvSpPr>
            <p:nvPr/>
          </p:nvSpPr>
          <p:spPr bwMode="auto">
            <a:xfrm>
              <a:off x="3095625" y="4202113"/>
              <a:ext cx="292100" cy="393700"/>
            </a:xfrm>
            <a:custGeom>
              <a:avLst/>
              <a:gdLst>
                <a:gd name="T0" fmla="*/ 30 w 32"/>
                <a:gd name="T1" fmla="*/ 43 h 43"/>
                <a:gd name="T2" fmla="*/ 28 w 32"/>
                <a:gd name="T3" fmla="*/ 41 h 43"/>
                <a:gd name="T4" fmla="*/ 28 w 32"/>
                <a:gd name="T5" fmla="*/ 14 h 43"/>
                <a:gd name="T6" fmla="*/ 18 w 32"/>
                <a:gd name="T7" fmla="*/ 4 h 43"/>
                <a:gd name="T8" fmla="*/ 2 w 32"/>
                <a:gd name="T9" fmla="*/ 4 h 43"/>
                <a:gd name="T10" fmla="*/ 0 w 32"/>
                <a:gd name="T11" fmla="*/ 2 h 43"/>
                <a:gd name="T12" fmla="*/ 2 w 32"/>
                <a:gd name="T13" fmla="*/ 0 h 43"/>
                <a:gd name="T14" fmla="*/ 18 w 32"/>
                <a:gd name="T15" fmla="*/ 0 h 43"/>
                <a:gd name="T16" fmla="*/ 32 w 32"/>
                <a:gd name="T17" fmla="*/ 14 h 43"/>
                <a:gd name="T18" fmla="*/ 32 w 32"/>
                <a:gd name="T19" fmla="*/ 41 h 43"/>
                <a:gd name="T20" fmla="*/ 30 w 32"/>
                <a:gd name="T21"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43">
                  <a:moveTo>
                    <a:pt x="30" y="43"/>
                  </a:moveTo>
                  <a:cubicBezTo>
                    <a:pt x="29" y="43"/>
                    <a:pt x="28" y="42"/>
                    <a:pt x="28" y="41"/>
                  </a:cubicBezTo>
                  <a:cubicBezTo>
                    <a:pt x="28" y="14"/>
                    <a:pt x="28" y="14"/>
                    <a:pt x="28" y="14"/>
                  </a:cubicBezTo>
                  <a:cubicBezTo>
                    <a:pt x="28" y="9"/>
                    <a:pt x="24" y="4"/>
                    <a:pt x="18" y="4"/>
                  </a:cubicBezTo>
                  <a:cubicBezTo>
                    <a:pt x="2" y="4"/>
                    <a:pt x="2" y="4"/>
                    <a:pt x="2" y="4"/>
                  </a:cubicBezTo>
                  <a:cubicBezTo>
                    <a:pt x="0" y="4"/>
                    <a:pt x="0" y="3"/>
                    <a:pt x="0" y="2"/>
                  </a:cubicBezTo>
                  <a:cubicBezTo>
                    <a:pt x="0" y="1"/>
                    <a:pt x="0" y="0"/>
                    <a:pt x="2" y="0"/>
                  </a:cubicBezTo>
                  <a:cubicBezTo>
                    <a:pt x="18" y="0"/>
                    <a:pt x="18" y="0"/>
                    <a:pt x="18" y="0"/>
                  </a:cubicBezTo>
                  <a:cubicBezTo>
                    <a:pt x="26" y="0"/>
                    <a:pt x="32" y="6"/>
                    <a:pt x="32" y="14"/>
                  </a:cubicBezTo>
                  <a:cubicBezTo>
                    <a:pt x="32" y="41"/>
                    <a:pt x="32" y="41"/>
                    <a:pt x="32" y="41"/>
                  </a:cubicBezTo>
                  <a:cubicBezTo>
                    <a:pt x="32" y="42"/>
                    <a:pt x="31" y="43"/>
                    <a:pt x="30" y="43"/>
                  </a:cubicBezTo>
                  <a:close/>
                </a:path>
              </a:pathLst>
            </a:custGeom>
            <a:solidFill>
              <a:srgbClr val="5D5D5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10"/>
            <p:cNvSpPr>
              <a:spLocks/>
            </p:cNvSpPr>
            <p:nvPr/>
          </p:nvSpPr>
          <p:spPr bwMode="auto">
            <a:xfrm>
              <a:off x="4211638" y="4221163"/>
              <a:ext cx="246063" cy="80962"/>
            </a:xfrm>
            <a:custGeom>
              <a:avLst/>
              <a:gdLst>
                <a:gd name="T0" fmla="*/ 20 w 27"/>
                <a:gd name="T1" fmla="*/ 9 h 9"/>
                <a:gd name="T2" fmla="*/ 0 w 27"/>
                <a:gd name="T3" fmla="*/ 9 h 9"/>
                <a:gd name="T4" fmla="*/ 4 w 27"/>
                <a:gd name="T5" fmla="*/ 2 h 9"/>
                <a:gd name="T6" fmla="*/ 9 w 27"/>
                <a:gd name="T7" fmla="*/ 0 h 9"/>
                <a:gd name="T8" fmla="*/ 27 w 27"/>
                <a:gd name="T9" fmla="*/ 0 h 9"/>
                <a:gd name="T10" fmla="*/ 27 w 27"/>
                <a:gd name="T11" fmla="*/ 2 h 9"/>
                <a:gd name="T12" fmla="*/ 20 w 27"/>
                <a:gd name="T13" fmla="*/ 9 h 9"/>
              </a:gdLst>
              <a:ahLst/>
              <a:cxnLst>
                <a:cxn ang="0">
                  <a:pos x="T0" y="T1"/>
                </a:cxn>
                <a:cxn ang="0">
                  <a:pos x="T2" y="T3"/>
                </a:cxn>
                <a:cxn ang="0">
                  <a:pos x="T4" y="T5"/>
                </a:cxn>
                <a:cxn ang="0">
                  <a:pos x="T6" y="T7"/>
                </a:cxn>
                <a:cxn ang="0">
                  <a:pos x="T8" y="T9"/>
                </a:cxn>
                <a:cxn ang="0">
                  <a:pos x="T10" y="T11"/>
                </a:cxn>
                <a:cxn ang="0">
                  <a:pos x="T12" y="T13"/>
                </a:cxn>
              </a:cxnLst>
              <a:rect l="0" t="0" r="r" b="b"/>
              <a:pathLst>
                <a:path w="27" h="9">
                  <a:moveTo>
                    <a:pt x="20" y="9"/>
                  </a:moveTo>
                  <a:cubicBezTo>
                    <a:pt x="0" y="9"/>
                    <a:pt x="0" y="9"/>
                    <a:pt x="0" y="9"/>
                  </a:cubicBezTo>
                  <a:cubicBezTo>
                    <a:pt x="4" y="2"/>
                    <a:pt x="4" y="2"/>
                    <a:pt x="4" y="2"/>
                  </a:cubicBezTo>
                  <a:cubicBezTo>
                    <a:pt x="9" y="0"/>
                    <a:pt x="9" y="0"/>
                    <a:pt x="9" y="0"/>
                  </a:cubicBezTo>
                  <a:cubicBezTo>
                    <a:pt x="27" y="0"/>
                    <a:pt x="27" y="0"/>
                    <a:pt x="27" y="0"/>
                  </a:cubicBezTo>
                  <a:cubicBezTo>
                    <a:pt x="27" y="2"/>
                    <a:pt x="27" y="2"/>
                    <a:pt x="27" y="2"/>
                  </a:cubicBezTo>
                  <a:cubicBezTo>
                    <a:pt x="27" y="6"/>
                    <a:pt x="24" y="9"/>
                    <a:pt x="20" y="9"/>
                  </a:cubicBezTo>
                  <a:close/>
                </a:path>
              </a:pathLst>
            </a:custGeom>
            <a:solidFill>
              <a:srgbClr val="EC008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11"/>
            <p:cNvSpPr>
              <a:spLocks/>
            </p:cNvSpPr>
            <p:nvPr/>
          </p:nvSpPr>
          <p:spPr bwMode="auto">
            <a:xfrm>
              <a:off x="4184650" y="4202113"/>
              <a:ext cx="292100" cy="393700"/>
            </a:xfrm>
            <a:custGeom>
              <a:avLst/>
              <a:gdLst>
                <a:gd name="T0" fmla="*/ 2 w 32"/>
                <a:gd name="T1" fmla="*/ 43 h 43"/>
                <a:gd name="T2" fmla="*/ 0 w 32"/>
                <a:gd name="T3" fmla="*/ 41 h 43"/>
                <a:gd name="T4" fmla="*/ 0 w 32"/>
                <a:gd name="T5" fmla="*/ 14 h 43"/>
                <a:gd name="T6" fmla="*/ 14 w 32"/>
                <a:gd name="T7" fmla="*/ 0 h 43"/>
                <a:gd name="T8" fmla="*/ 30 w 32"/>
                <a:gd name="T9" fmla="*/ 0 h 43"/>
                <a:gd name="T10" fmla="*/ 32 w 32"/>
                <a:gd name="T11" fmla="*/ 2 h 43"/>
                <a:gd name="T12" fmla="*/ 30 w 32"/>
                <a:gd name="T13" fmla="*/ 4 h 43"/>
                <a:gd name="T14" fmla="*/ 14 w 32"/>
                <a:gd name="T15" fmla="*/ 4 h 43"/>
                <a:gd name="T16" fmla="*/ 4 w 32"/>
                <a:gd name="T17" fmla="*/ 14 h 43"/>
                <a:gd name="T18" fmla="*/ 4 w 32"/>
                <a:gd name="T19" fmla="*/ 41 h 43"/>
                <a:gd name="T20" fmla="*/ 2 w 32"/>
                <a:gd name="T21"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43">
                  <a:moveTo>
                    <a:pt x="2" y="43"/>
                  </a:moveTo>
                  <a:cubicBezTo>
                    <a:pt x="1" y="43"/>
                    <a:pt x="0" y="42"/>
                    <a:pt x="0" y="41"/>
                  </a:cubicBezTo>
                  <a:cubicBezTo>
                    <a:pt x="0" y="14"/>
                    <a:pt x="0" y="14"/>
                    <a:pt x="0" y="14"/>
                  </a:cubicBezTo>
                  <a:cubicBezTo>
                    <a:pt x="0" y="6"/>
                    <a:pt x="6" y="0"/>
                    <a:pt x="14" y="0"/>
                  </a:cubicBezTo>
                  <a:cubicBezTo>
                    <a:pt x="30" y="0"/>
                    <a:pt x="30" y="0"/>
                    <a:pt x="30" y="0"/>
                  </a:cubicBezTo>
                  <a:cubicBezTo>
                    <a:pt x="31" y="0"/>
                    <a:pt x="32" y="1"/>
                    <a:pt x="32" y="2"/>
                  </a:cubicBezTo>
                  <a:cubicBezTo>
                    <a:pt x="32" y="3"/>
                    <a:pt x="31" y="4"/>
                    <a:pt x="30" y="4"/>
                  </a:cubicBezTo>
                  <a:cubicBezTo>
                    <a:pt x="14" y="4"/>
                    <a:pt x="14" y="4"/>
                    <a:pt x="14" y="4"/>
                  </a:cubicBezTo>
                  <a:cubicBezTo>
                    <a:pt x="8" y="4"/>
                    <a:pt x="4" y="9"/>
                    <a:pt x="4" y="14"/>
                  </a:cubicBezTo>
                  <a:cubicBezTo>
                    <a:pt x="4" y="41"/>
                    <a:pt x="4" y="41"/>
                    <a:pt x="4" y="41"/>
                  </a:cubicBezTo>
                  <a:cubicBezTo>
                    <a:pt x="4" y="42"/>
                    <a:pt x="3" y="43"/>
                    <a:pt x="2" y="43"/>
                  </a:cubicBezTo>
                  <a:close/>
                </a:path>
              </a:pathLst>
            </a:custGeom>
            <a:solidFill>
              <a:srgbClr val="5D5D5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12"/>
            <p:cNvSpPr>
              <a:spLocks/>
            </p:cNvSpPr>
            <p:nvPr/>
          </p:nvSpPr>
          <p:spPr bwMode="auto">
            <a:xfrm>
              <a:off x="4284663" y="4238625"/>
              <a:ext cx="128588" cy="211137"/>
            </a:xfrm>
            <a:custGeom>
              <a:avLst/>
              <a:gdLst>
                <a:gd name="T0" fmla="*/ 14 w 14"/>
                <a:gd name="T1" fmla="*/ 19 h 23"/>
                <a:gd name="T2" fmla="*/ 10 w 14"/>
                <a:gd name="T3" fmla="*/ 23 h 23"/>
                <a:gd name="T4" fmla="*/ 5 w 14"/>
                <a:gd name="T5" fmla="*/ 23 h 23"/>
                <a:gd name="T6" fmla="*/ 0 w 14"/>
                <a:gd name="T7" fmla="*/ 19 h 23"/>
                <a:gd name="T8" fmla="*/ 0 w 14"/>
                <a:gd name="T9" fmla="*/ 4 h 23"/>
                <a:gd name="T10" fmla="*/ 5 w 14"/>
                <a:gd name="T11" fmla="*/ 0 h 23"/>
                <a:gd name="T12" fmla="*/ 10 w 14"/>
                <a:gd name="T13" fmla="*/ 0 h 23"/>
                <a:gd name="T14" fmla="*/ 14 w 14"/>
                <a:gd name="T15" fmla="*/ 4 h 23"/>
                <a:gd name="T16" fmla="*/ 14 w 14"/>
                <a:gd name="T17"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23">
                  <a:moveTo>
                    <a:pt x="14" y="19"/>
                  </a:moveTo>
                  <a:cubicBezTo>
                    <a:pt x="14" y="21"/>
                    <a:pt x="12" y="23"/>
                    <a:pt x="10" y="23"/>
                  </a:cubicBezTo>
                  <a:cubicBezTo>
                    <a:pt x="5" y="23"/>
                    <a:pt x="5" y="23"/>
                    <a:pt x="5" y="23"/>
                  </a:cubicBezTo>
                  <a:cubicBezTo>
                    <a:pt x="2" y="23"/>
                    <a:pt x="0" y="21"/>
                    <a:pt x="0" y="19"/>
                  </a:cubicBezTo>
                  <a:cubicBezTo>
                    <a:pt x="0" y="4"/>
                    <a:pt x="0" y="4"/>
                    <a:pt x="0" y="4"/>
                  </a:cubicBezTo>
                  <a:cubicBezTo>
                    <a:pt x="0" y="2"/>
                    <a:pt x="2" y="0"/>
                    <a:pt x="5" y="0"/>
                  </a:cubicBezTo>
                  <a:cubicBezTo>
                    <a:pt x="10" y="0"/>
                    <a:pt x="10" y="0"/>
                    <a:pt x="10" y="0"/>
                  </a:cubicBezTo>
                  <a:cubicBezTo>
                    <a:pt x="12" y="0"/>
                    <a:pt x="14" y="2"/>
                    <a:pt x="14" y="4"/>
                  </a:cubicBezTo>
                  <a:lnTo>
                    <a:pt x="14" y="19"/>
                  </a:lnTo>
                  <a:close/>
                </a:path>
              </a:pathLst>
            </a:custGeom>
            <a:solidFill>
              <a:srgbClr val="EC008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Rectangle 43"/>
            <p:cNvSpPr/>
            <p:nvPr/>
          </p:nvSpPr>
          <p:spPr>
            <a:xfrm>
              <a:off x="3387726" y="4536282"/>
              <a:ext cx="768672" cy="57229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5" name="Straight Connector 44"/>
            <p:cNvCxnSpPr/>
            <p:nvPr/>
          </p:nvCxnSpPr>
          <p:spPr>
            <a:xfrm>
              <a:off x="3460954" y="4476750"/>
              <a:ext cx="0" cy="537702"/>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4075470" y="4476750"/>
              <a:ext cx="0" cy="537702"/>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grpSp>
        <p:nvGrpSpPr>
          <p:cNvPr id="47" name="Group 46"/>
          <p:cNvGrpSpPr/>
          <p:nvPr/>
        </p:nvGrpSpPr>
        <p:grpSpPr>
          <a:xfrm>
            <a:off x="3922280" y="4573760"/>
            <a:ext cx="831850" cy="1293523"/>
            <a:chOff x="4498975" y="3759200"/>
            <a:chExt cx="831850" cy="1293523"/>
          </a:xfrm>
        </p:grpSpPr>
        <p:sp>
          <p:nvSpPr>
            <p:cNvPr id="48" name="Rectangle 18"/>
            <p:cNvSpPr>
              <a:spLocks noChangeArrowheads="1"/>
            </p:cNvSpPr>
            <p:nvPr/>
          </p:nvSpPr>
          <p:spPr bwMode="auto">
            <a:xfrm>
              <a:off x="5021265" y="4172410"/>
              <a:ext cx="95250" cy="266700"/>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16"/>
            <p:cNvSpPr>
              <a:spLocks/>
            </p:cNvSpPr>
            <p:nvPr/>
          </p:nvSpPr>
          <p:spPr bwMode="auto">
            <a:xfrm>
              <a:off x="4751388" y="4514850"/>
              <a:ext cx="330200" cy="57150"/>
            </a:xfrm>
            <a:custGeom>
              <a:avLst/>
              <a:gdLst>
                <a:gd name="T0" fmla="*/ 116 w 116"/>
                <a:gd name="T1" fmla="*/ 10 h 20"/>
                <a:gd name="T2" fmla="*/ 105 w 116"/>
                <a:gd name="T3" fmla="*/ 20 h 20"/>
                <a:gd name="T4" fmla="*/ 10 w 116"/>
                <a:gd name="T5" fmla="*/ 20 h 20"/>
                <a:gd name="T6" fmla="*/ 0 w 116"/>
                <a:gd name="T7" fmla="*/ 10 h 20"/>
                <a:gd name="T8" fmla="*/ 0 w 116"/>
                <a:gd name="T9" fmla="*/ 10 h 20"/>
                <a:gd name="T10" fmla="*/ 10 w 116"/>
                <a:gd name="T11" fmla="*/ 0 h 20"/>
                <a:gd name="T12" fmla="*/ 105 w 116"/>
                <a:gd name="T13" fmla="*/ 0 h 20"/>
                <a:gd name="T14" fmla="*/ 116 w 116"/>
                <a:gd name="T15" fmla="*/ 1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6" h="20">
                  <a:moveTo>
                    <a:pt x="116" y="10"/>
                  </a:moveTo>
                  <a:cubicBezTo>
                    <a:pt x="116" y="15"/>
                    <a:pt x="111" y="20"/>
                    <a:pt x="105" y="20"/>
                  </a:cubicBezTo>
                  <a:cubicBezTo>
                    <a:pt x="10" y="20"/>
                    <a:pt x="10" y="20"/>
                    <a:pt x="10" y="20"/>
                  </a:cubicBezTo>
                  <a:cubicBezTo>
                    <a:pt x="4" y="20"/>
                    <a:pt x="0" y="15"/>
                    <a:pt x="0" y="10"/>
                  </a:cubicBezTo>
                  <a:cubicBezTo>
                    <a:pt x="0" y="10"/>
                    <a:pt x="0" y="10"/>
                    <a:pt x="0" y="10"/>
                  </a:cubicBezTo>
                  <a:cubicBezTo>
                    <a:pt x="0" y="4"/>
                    <a:pt x="4" y="0"/>
                    <a:pt x="10" y="0"/>
                  </a:cubicBezTo>
                  <a:cubicBezTo>
                    <a:pt x="105" y="0"/>
                    <a:pt x="105" y="0"/>
                    <a:pt x="105" y="0"/>
                  </a:cubicBezTo>
                  <a:cubicBezTo>
                    <a:pt x="111" y="0"/>
                    <a:pt x="116" y="4"/>
                    <a:pt x="116" y="10"/>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7"/>
            <p:cNvSpPr>
              <a:spLocks/>
            </p:cNvSpPr>
            <p:nvPr/>
          </p:nvSpPr>
          <p:spPr bwMode="auto">
            <a:xfrm>
              <a:off x="4498975" y="4424363"/>
              <a:ext cx="831850" cy="119063"/>
            </a:xfrm>
            <a:custGeom>
              <a:avLst/>
              <a:gdLst>
                <a:gd name="T0" fmla="*/ 293 w 293"/>
                <a:gd name="T1" fmla="*/ 21 h 42"/>
                <a:gd name="T2" fmla="*/ 272 w 293"/>
                <a:gd name="T3" fmla="*/ 42 h 42"/>
                <a:gd name="T4" fmla="*/ 21 w 293"/>
                <a:gd name="T5" fmla="*/ 42 h 42"/>
                <a:gd name="T6" fmla="*/ 0 w 293"/>
                <a:gd name="T7" fmla="*/ 21 h 42"/>
                <a:gd name="T8" fmla="*/ 0 w 293"/>
                <a:gd name="T9" fmla="*/ 21 h 42"/>
                <a:gd name="T10" fmla="*/ 21 w 293"/>
                <a:gd name="T11" fmla="*/ 0 h 42"/>
                <a:gd name="T12" fmla="*/ 272 w 293"/>
                <a:gd name="T13" fmla="*/ 0 h 42"/>
                <a:gd name="T14" fmla="*/ 293 w 293"/>
                <a:gd name="T15" fmla="*/ 21 h 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3" h="42">
                  <a:moveTo>
                    <a:pt x="293" y="21"/>
                  </a:moveTo>
                  <a:cubicBezTo>
                    <a:pt x="293" y="32"/>
                    <a:pt x="284" y="42"/>
                    <a:pt x="272" y="42"/>
                  </a:cubicBezTo>
                  <a:cubicBezTo>
                    <a:pt x="21" y="42"/>
                    <a:pt x="21" y="42"/>
                    <a:pt x="21" y="42"/>
                  </a:cubicBezTo>
                  <a:cubicBezTo>
                    <a:pt x="10" y="42"/>
                    <a:pt x="0" y="32"/>
                    <a:pt x="0" y="21"/>
                  </a:cubicBezTo>
                  <a:cubicBezTo>
                    <a:pt x="0" y="21"/>
                    <a:pt x="0" y="21"/>
                    <a:pt x="0" y="21"/>
                  </a:cubicBezTo>
                  <a:cubicBezTo>
                    <a:pt x="0" y="9"/>
                    <a:pt x="10" y="0"/>
                    <a:pt x="21" y="0"/>
                  </a:cubicBezTo>
                  <a:cubicBezTo>
                    <a:pt x="272" y="0"/>
                    <a:pt x="272" y="0"/>
                    <a:pt x="272" y="0"/>
                  </a:cubicBezTo>
                  <a:cubicBezTo>
                    <a:pt x="284" y="0"/>
                    <a:pt x="293" y="9"/>
                    <a:pt x="293" y="21"/>
                  </a:cubicBezTo>
                  <a:close/>
                </a:path>
              </a:pathLst>
            </a:custGeom>
            <a:solidFill>
              <a:schemeClr val="accent6">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1" name="Rectangle 18"/>
            <p:cNvSpPr>
              <a:spLocks noChangeArrowheads="1"/>
            </p:cNvSpPr>
            <p:nvPr/>
          </p:nvSpPr>
          <p:spPr bwMode="auto">
            <a:xfrm>
              <a:off x="4731215" y="4157663"/>
              <a:ext cx="95250" cy="266700"/>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25"/>
            <p:cNvSpPr>
              <a:spLocks/>
            </p:cNvSpPr>
            <p:nvPr/>
          </p:nvSpPr>
          <p:spPr bwMode="auto">
            <a:xfrm>
              <a:off x="4570413" y="3759200"/>
              <a:ext cx="692150" cy="422275"/>
            </a:xfrm>
            <a:custGeom>
              <a:avLst/>
              <a:gdLst>
                <a:gd name="T0" fmla="*/ 244 w 244"/>
                <a:gd name="T1" fmla="*/ 114 h 149"/>
                <a:gd name="T2" fmla="*/ 208 w 244"/>
                <a:gd name="T3" fmla="*/ 149 h 149"/>
                <a:gd name="T4" fmla="*/ 35 w 244"/>
                <a:gd name="T5" fmla="*/ 149 h 149"/>
                <a:gd name="T6" fmla="*/ 0 w 244"/>
                <a:gd name="T7" fmla="*/ 114 h 149"/>
                <a:gd name="T8" fmla="*/ 0 w 244"/>
                <a:gd name="T9" fmla="*/ 35 h 149"/>
                <a:gd name="T10" fmla="*/ 35 w 244"/>
                <a:gd name="T11" fmla="*/ 0 h 149"/>
                <a:gd name="T12" fmla="*/ 208 w 244"/>
                <a:gd name="T13" fmla="*/ 0 h 149"/>
                <a:gd name="T14" fmla="*/ 244 w 244"/>
                <a:gd name="T15" fmla="*/ 35 h 149"/>
                <a:gd name="T16" fmla="*/ 244 w 244"/>
                <a:gd name="T17" fmla="*/ 114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4" h="149">
                  <a:moveTo>
                    <a:pt x="244" y="114"/>
                  </a:moveTo>
                  <a:cubicBezTo>
                    <a:pt x="244" y="133"/>
                    <a:pt x="228" y="149"/>
                    <a:pt x="208" y="149"/>
                  </a:cubicBezTo>
                  <a:cubicBezTo>
                    <a:pt x="35" y="149"/>
                    <a:pt x="35" y="149"/>
                    <a:pt x="35" y="149"/>
                  </a:cubicBezTo>
                  <a:cubicBezTo>
                    <a:pt x="16" y="149"/>
                    <a:pt x="0" y="133"/>
                    <a:pt x="0" y="114"/>
                  </a:cubicBezTo>
                  <a:cubicBezTo>
                    <a:pt x="0" y="35"/>
                    <a:pt x="0" y="35"/>
                    <a:pt x="0" y="35"/>
                  </a:cubicBezTo>
                  <a:cubicBezTo>
                    <a:pt x="0" y="16"/>
                    <a:pt x="16" y="0"/>
                    <a:pt x="35" y="0"/>
                  </a:cubicBezTo>
                  <a:cubicBezTo>
                    <a:pt x="208" y="0"/>
                    <a:pt x="208" y="0"/>
                    <a:pt x="208" y="0"/>
                  </a:cubicBezTo>
                  <a:cubicBezTo>
                    <a:pt x="228" y="0"/>
                    <a:pt x="244" y="16"/>
                    <a:pt x="244" y="35"/>
                  </a:cubicBezTo>
                  <a:lnTo>
                    <a:pt x="244" y="114"/>
                  </a:lnTo>
                  <a:close/>
                </a:path>
              </a:pathLst>
            </a:custGeom>
            <a:solidFill>
              <a:schemeClr val="accent6">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cxnSp>
          <p:nvCxnSpPr>
            <p:cNvPr id="53" name="Straight Connector 52"/>
            <p:cNvCxnSpPr/>
            <p:nvPr/>
          </p:nvCxnSpPr>
          <p:spPr>
            <a:xfrm flipH="1">
              <a:off x="4567937" y="4539961"/>
              <a:ext cx="91922" cy="512762"/>
            </a:xfrm>
            <a:prstGeom prst="line">
              <a:avLst/>
            </a:prstGeom>
            <a:ln w="762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5173117" y="4539961"/>
              <a:ext cx="91922" cy="512762"/>
            </a:xfrm>
            <a:prstGeom prst="line">
              <a:avLst/>
            </a:prstGeom>
            <a:ln w="762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nvGrpSpPr>
            <p:cNvPr id="55" name="Group 54"/>
            <p:cNvGrpSpPr/>
            <p:nvPr/>
          </p:nvGrpSpPr>
          <p:grpSpPr>
            <a:xfrm>
              <a:off x="4710119" y="4539962"/>
              <a:ext cx="410797" cy="302167"/>
              <a:chOff x="4720337" y="4692361"/>
              <a:chExt cx="697102" cy="512762"/>
            </a:xfrm>
          </p:grpSpPr>
          <p:cxnSp>
            <p:nvCxnSpPr>
              <p:cNvPr id="56" name="Straight Connector 55"/>
              <p:cNvCxnSpPr/>
              <p:nvPr/>
            </p:nvCxnSpPr>
            <p:spPr>
              <a:xfrm flipH="1">
                <a:off x="4720337" y="4692361"/>
                <a:ext cx="91922" cy="512762"/>
              </a:xfrm>
              <a:prstGeom prst="line">
                <a:avLst/>
              </a:prstGeom>
              <a:ln w="762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5325517" y="4692361"/>
                <a:ext cx="91922" cy="512762"/>
              </a:xfrm>
              <a:prstGeom prst="line">
                <a:avLst/>
              </a:prstGeom>
              <a:ln w="762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grpSp>
      <p:pic>
        <p:nvPicPr>
          <p:cNvPr id="58" name="Picture 57"/>
          <p:cNvPicPr>
            <a:picLocks noChangeAspect="1"/>
          </p:cNvPicPr>
          <p:nvPr/>
        </p:nvPicPr>
        <p:blipFill>
          <a:blip r:embed="rId3"/>
          <a:stretch>
            <a:fillRect/>
          </a:stretch>
        </p:blipFill>
        <p:spPr>
          <a:xfrm>
            <a:off x="10230534" y="3197410"/>
            <a:ext cx="1590182" cy="1629446"/>
          </a:xfrm>
          <a:prstGeom prst="rect">
            <a:avLst/>
          </a:prstGeom>
        </p:spPr>
      </p:pic>
      <p:grpSp>
        <p:nvGrpSpPr>
          <p:cNvPr id="59" name="Group 58"/>
          <p:cNvGrpSpPr/>
          <p:nvPr/>
        </p:nvGrpSpPr>
        <p:grpSpPr>
          <a:xfrm>
            <a:off x="1798195" y="3917775"/>
            <a:ext cx="942590" cy="1208087"/>
            <a:chOff x="1019368" y="4056063"/>
            <a:chExt cx="942590" cy="1208087"/>
          </a:xfrm>
        </p:grpSpPr>
        <p:sp>
          <p:nvSpPr>
            <p:cNvPr id="60" name="Rectangle 35"/>
            <p:cNvSpPr>
              <a:spLocks noChangeArrowheads="1"/>
            </p:cNvSpPr>
            <p:nvPr/>
          </p:nvSpPr>
          <p:spPr bwMode="auto">
            <a:xfrm>
              <a:off x="1062038" y="4724400"/>
              <a:ext cx="36513" cy="539750"/>
            </a:xfrm>
            <a:prstGeom prst="rect">
              <a:avLst/>
            </a:prstGeom>
            <a:solidFill>
              <a:srgbClr val="96969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Rectangle 36"/>
            <p:cNvSpPr>
              <a:spLocks noChangeArrowheads="1"/>
            </p:cNvSpPr>
            <p:nvPr/>
          </p:nvSpPr>
          <p:spPr bwMode="auto">
            <a:xfrm>
              <a:off x="1122363" y="4056063"/>
              <a:ext cx="36513" cy="1054100"/>
            </a:xfrm>
            <a:prstGeom prst="rect">
              <a:avLst/>
            </a:prstGeom>
            <a:solidFill>
              <a:srgbClr val="96969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Rectangle 37"/>
            <p:cNvSpPr>
              <a:spLocks noChangeArrowheads="1"/>
            </p:cNvSpPr>
            <p:nvPr/>
          </p:nvSpPr>
          <p:spPr bwMode="auto">
            <a:xfrm>
              <a:off x="1822451" y="4056063"/>
              <a:ext cx="36513" cy="1054100"/>
            </a:xfrm>
            <a:prstGeom prst="rect">
              <a:avLst/>
            </a:prstGeom>
            <a:solidFill>
              <a:srgbClr val="96969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Rectangle 38"/>
            <p:cNvSpPr>
              <a:spLocks noChangeArrowheads="1"/>
            </p:cNvSpPr>
            <p:nvPr/>
          </p:nvSpPr>
          <p:spPr bwMode="auto">
            <a:xfrm>
              <a:off x="1882776" y="4724400"/>
              <a:ext cx="36513" cy="539750"/>
            </a:xfrm>
            <a:prstGeom prst="rect">
              <a:avLst/>
            </a:prstGeom>
            <a:solidFill>
              <a:srgbClr val="96969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Rectangle 39"/>
            <p:cNvSpPr>
              <a:spLocks noChangeArrowheads="1"/>
            </p:cNvSpPr>
            <p:nvPr/>
          </p:nvSpPr>
          <p:spPr bwMode="auto">
            <a:xfrm>
              <a:off x="1019368" y="4619275"/>
              <a:ext cx="942590" cy="338838"/>
            </a:xfrm>
            <a:prstGeom prst="rect">
              <a:avLst/>
            </a:prstGeom>
            <a:solidFill>
              <a:srgbClr val="54342B"/>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Rectangle 41"/>
            <p:cNvSpPr>
              <a:spLocks noChangeArrowheads="1"/>
            </p:cNvSpPr>
            <p:nvPr/>
          </p:nvSpPr>
          <p:spPr bwMode="auto">
            <a:xfrm>
              <a:off x="1062038" y="4056063"/>
              <a:ext cx="857250" cy="420687"/>
            </a:xfrm>
            <a:prstGeom prst="rect">
              <a:avLst/>
            </a:prstGeom>
            <a:solidFill>
              <a:srgbClr val="54342B"/>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TextBox 30"/>
          <p:cNvSpPr txBox="1"/>
          <p:nvPr/>
        </p:nvSpPr>
        <p:spPr>
          <a:xfrm>
            <a:off x="2199978" y="3419677"/>
            <a:ext cx="787558" cy="369332"/>
          </a:xfrm>
          <a:prstGeom prst="rect">
            <a:avLst/>
          </a:prstGeom>
          <a:noFill/>
        </p:spPr>
        <p:txBody>
          <a:bodyPr wrap="none" rtlCol="0">
            <a:spAutoFit/>
          </a:bodyPr>
          <a:lstStyle/>
          <a:p>
            <a:r>
              <a:rPr lang="en-US" dirty="0"/>
              <a:t>(chair)</a:t>
            </a:r>
          </a:p>
        </p:txBody>
      </p:sp>
      <p:pic>
        <p:nvPicPr>
          <p:cNvPr id="66" name="Picture 65"/>
          <p:cNvPicPr>
            <a:picLocks noChangeAspect="1"/>
          </p:cNvPicPr>
          <p:nvPr/>
        </p:nvPicPr>
        <p:blipFill>
          <a:blip r:embed="rId4"/>
          <a:stretch>
            <a:fillRect/>
          </a:stretch>
        </p:blipFill>
        <p:spPr>
          <a:xfrm>
            <a:off x="2924720" y="4054743"/>
            <a:ext cx="737316" cy="2459736"/>
          </a:xfrm>
          <a:prstGeom prst="rect">
            <a:avLst/>
          </a:prstGeom>
        </p:spPr>
      </p:pic>
      <p:pic>
        <p:nvPicPr>
          <p:cNvPr id="67" name="Picture 66"/>
          <p:cNvPicPr>
            <a:picLocks noChangeAspect="1"/>
          </p:cNvPicPr>
          <p:nvPr/>
        </p:nvPicPr>
        <p:blipFill>
          <a:blip r:embed="rId5"/>
          <a:stretch>
            <a:fillRect/>
          </a:stretch>
        </p:blipFill>
        <p:spPr>
          <a:xfrm>
            <a:off x="3383943" y="2783754"/>
            <a:ext cx="1171911" cy="851178"/>
          </a:xfrm>
          <a:prstGeom prst="rect">
            <a:avLst/>
          </a:prstGeom>
        </p:spPr>
      </p:pic>
      <p:pic>
        <p:nvPicPr>
          <p:cNvPr id="69" name="Picture 68"/>
          <p:cNvPicPr>
            <a:picLocks noChangeAspect="1"/>
          </p:cNvPicPr>
          <p:nvPr/>
        </p:nvPicPr>
        <p:blipFill>
          <a:blip r:embed="rId6"/>
          <a:stretch>
            <a:fillRect/>
          </a:stretch>
        </p:blipFill>
        <p:spPr>
          <a:xfrm>
            <a:off x="500957" y="4709272"/>
            <a:ext cx="1105313" cy="987188"/>
          </a:xfrm>
          <a:prstGeom prst="rect">
            <a:avLst/>
          </a:prstGeom>
        </p:spPr>
      </p:pic>
      <p:grpSp>
        <p:nvGrpSpPr>
          <p:cNvPr id="97" name="Group 96"/>
          <p:cNvGrpSpPr/>
          <p:nvPr/>
        </p:nvGrpSpPr>
        <p:grpSpPr>
          <a:xfrm>
            <a:off x="69808" y="2331340"/>
            <a:ext cx="1359119" cy="913894"/>
            <a:chOff x="1576196" y="1992221"/>
            <a:chExt cx="1732500" cy="1164962"/>
          </a:xfrm>
        </p:grpSpPr>
        <p:pic>
          <p:nvPicPr>
            <p:cNvPr id="71" name="Picture 70"/>
            <p:cNvPicPr>
              <a:picLocks noChangeAspect="1"/>
            </p:cNvPicPr>
            <p:nvPr/>
          </p:nvPicPr>
          <p:blipFill>
            <a:blip r:embed="rId7"/>
            <a:stretch>
              <a:fillRect/>
            </a:stretch>
          </p:blipFill>
          <p:spPr>
            <a:xfrm>
              <a:off x="1576196" y="1992221"/>
              <a:ext cx="1732500" cy="1147500"/>
            </a:xfrm>
            <a:prstGeom prst="rect">
              <a:avLst/>
            </a:prstGeom>
          </p:spPr>
        </p:pic>
        <p:sp>
          <p:nvSpPr>
            <p:cNvPr id="96" name="Freeform 20"/>
            <p:cNvSpPr>
              <a:spLocks/>
            </p:cNvSpPr>
            <p:nvPr/>
          </p:nvSpPr>
          <p:spPr bwMode="auto">
            <a:xfrm>
              <a:off x="2560584" y="2801583"/>
              <a:ext cx="284163" cy="355600"/>
            </a:xfrm>
            <a:custGeom>
              <a:avLst/>
              <a:gdLst>
                <a:gd name="T0" fmla="*/ 0 w 75"/>
                <a:gd name="T1" fmla="*/ 38 h 94"/>
                <a:gd name="T2" fmla="*/ 19 w 75"/>
                <a:gd name="T3" fmla="*/ 94 h 94"/>
                <a:gd name="T4" fmla="*/ 75 w 75"/>
                <a:gd name="T5" fmla="*/ 94 h 94"/>
                <a:gd name="T6" fmla="*/ 61 w 75"/>
                <a:gd name="T7" fmla="*/ 86 h 94"/>
                <a:gd name="T8" fmla="*/ 37 w 75"/>
                <a:gd name="T9" fmla="*/ 86 h 94"/>
                <a:gd name="T10" fmla="*/ 25 w 75"/>
                <a:gd name="T11" fmla="*/ 71 h 94"/>
                <a:gd name="T12" fmla="*/ 12 w 75"/>
                <a:gd name="T13" fmla="*/ 34 h 94"/>
                <a:gd name="T14" fmla="*/ 12 w 75"/>
                <a:gd name="T15" fmla="*/ 6 h 94"/>
                <a:gd name="T16" fmla="*/ 0 w 75"/>
                <a:gd name="T17" fmla="*/ 0 h 94"/>
                <a:gd name="T18" fmla="*/ 0 w 75"/>
                <a:gd name="T19" fmla="*/ 38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5" h="94">
                  <a:moveTo>
                    <a:pt x="0" y="38"/>
                  </a:moveTo>
                  <a:cubicBezTo>
                    <a:pt x="19" y="94"/>
                    <a:pt x="19" y="94"/>
                    <a:pt x="19" y="94"/>
                  </a:cubicBezTo>
                  <a:cubicBezTo>
                    <a:pt x="75" y="94"/>
                    <a:pt x="75" y="94"/>
                    <a:pt x="75" y="94"/>
                  </a:cubicBezTo>
                  <a:cubicBezTo>
                    <a:pt x="75" y="94"/>
                    <a:pt x="73" y="86"/>
                    <a:pt x="61" y="86"/>
                  </a:cubicBezTo>
                  <a:cubicBezTo>
                    <a:pt x="49" y="86"/>
                    <a:pt x="41" y="86"/>
                    <a:pt x="37" y="86"/>
                  </a:cubicBezTo>
                  <a:cubicBezTo>
                    <a:pt x="34" y="86"/>
                    <a:pt x="28" y="82"/>
                    <a:pt x="25" y="71"/>
                  </a:cubicBezTo>
                  <a:cubicBezTo>
                    <a:pt x="21" y="61"/>
                    <a:pt x="12" y="34"/>
                    <a:pt x="12" y="34"/>
                  </a:cubicBezTo>
                  <a:cubicBezTo>
                    <a:pt x="12" y="6"/>
                    <a:pt x="12" y="6"/>
                    <a:pt x="12" y="6"/>
                  </a:cubicBezTo>
                  <a:cubicBezTo>
                    <a:pt x="0" y="0"/>
                    <a:pt x="0" y="0"/>
                    <a:pt x="0" y="0"/>
                  </a:cubicBezTo>
                  <a:lnTo>
                    <a:pt x="0" y="38"/>
                  </a:lnTo>
                  <a:close/>
                </a:path>
              </a:pathLst>
            </a:custGeom>
            <a:solidFill>
              <a:srgbClr val="DD5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98" name="Picture 97"/>
          <p:cNvPicPr>
            <a:picLocks noChangeAspect="1"/>
          </p:cNvPicPr>
          <p:nvPr/>
        </p:nvPicPr>
        <p:blipFill>
          <a:blip r:embed="rId8"/>
          <a:stretch>
            <a:fillRect/>
          </a:stretch>
        </p:blipFill>
        <p:spPr>
          <a:xfrm>
            <a:off x="8449788" y="5411831"/>
            <a:ext cx="1105313" cy="987188"/>
          </a:xfrm>
          <a:prstGeom prst="rect">
            <a:avLst/>
          </a:prstGeom>
        </p:spPr>
      </p:pic>
      <p:pic>
        <p:nvPicPr>
          <p:cNvPr id="99" name="Picture 98"/>
          <p:cNvPicPr>
            <a:picLocks noChangeAspect="1"/>
          </p:cNvPicPr>
          <p:nvPr/>
        </p:nvPicPr>
        <p:blipFill>
          <a:blip r:embed="rId9"/>
          <a:stretch>
            <a:fillRect/>
          </a:stretch>
        </p:blipFill>
        <p:spPr>
          <a:xfrm>
            <a:off x="9248659" y="2484795"/>
            <a:ext cx="2025000" cy="1237500"/>
          </a:xfrm>
          <a:prstGeom prst="rect">
            <a:avLst/>
          </a:prstGeom>
        </p:spPr>
      </p:pic>
      <p:pic>
        <p:nvPicPr>
          <p:cNvPr id="100" name="Picture 99"/>
          <p:cNvPicPr>
            <a:picLocks noChangeAspect="1"/>
          </p:cNvPicPr>
          <p:nvPr/>
        </p:nvPicPr>
        <p:blipFill>
          <a:blip r:embed="rId10"/>
          <a:stretch>
            <a:fillRect/>
          </a:stretch>
        </p:blipFill>
        <p:spPr>
          <a:xfrm>
            <a:off x="9951603" y="4855987"/>
            <a:ext cx="1358438" cy="1636875"/>
          </a:xfrm>
          <a:prstGeom prst="rect">
            <a:avLst/>
          </a:prstGeom>
        </p:spPr>
      </p:pic>
      <p:pic>
        <p:nvPicPr>
          <p:cNvPr id="101" name="Picture 100"/>
          <p:cNvPicPr>
            <a:picLocks noChangeAspect="1"/>
          </p:cNvPicPr>
          <p:nvPr/>
        </p:nvPicPr>
        <p:blipFill>
          <a:blip r:embed="rId11"/>
          <a:stretch>
            <a:fillRect/>
          </a:stretch>
        </p:blipFill>
        <p:spPr>
          <a:xfrm>
            <a:off x="7424720" y="4928875"/>
            <a:ext cx="835313" cy="1341563"/>
          </a:xfrm>
          <a:prstGeom prst="rect">
            <a:avLst/>
          </a:prstGeom>
        </p:spPr>
      </p:pic>
      <p:pic>
        <p:nvPicPr>
          <p:cNvPr id="102" name="Picture 101"/>
          <p:cNvPicPr>
            <a:picLocks noChangeAspect="1"/>
          </p:cNvPicPr>
          <p:nvPr/>
        </p:nvPicPr>
        <p:blipFill>
          <a:blip r:embed="rId12"/>
          <a:stretch>
            <a:fillRect/>
          </a:stretch>
        </p:blipFill>
        <p:spPr>
          <a:xfrm>
            <a:off x="7444850" y="2881281"/>
            <a:ext cx="987188" cy="1527188"/>
          </a:xfrm>
          <a:prstGeom prst="rect">
            <a:avLst/>
          </a:prstGeom>
        </p:spPr>
      </p:pic>
      <p:grpSp>
        <p:nvGrpSpPr>
          <p:cNvPr id="103" name="Group 102"/>
          <p:cNvGrpSpPr/>
          <p:nvPr/>
        </p:nvGrpSpPr>
        <p:grpSpPr>
          <a:xfrm>
            <a:off x="9059896" y="4223497"/>
            <a:ext cx="831850" cy="1293523"/>
            <a:chOff x="4498975" y="3759200"/>
            <a:chExt cx="831850" cy="1293523"/>
          </a:xfrm>
        </p:grpSpPr>
        <p:sp>
          <p:nvSpPr>
            <p:cNvPr id="104" name="Rectangle 18"/>
            <p:cNvSpPr>
              <a:spLocks noChangeArrowheads="1"/>
            </p:cNvSpPr>
            <p:nvPr/>
          </p:nvSpPr>
          <p:spPr bwMode="auto">
            <a:xfrm>
              <a:off x="5021265" y="4172410"/>
              <a:ext cx="95250" cy="266700"/>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Freeform 16"/>
            <p:cNvSpPr>
              <a:spLocks/>
            </p:cNvSpPr>
            <p:nvPr/>
          </p:nvSpPr>
          <p:spPr bwMode="auto">
            <a:xfrm>
              <a:off x="4751388" y="4514850"/>
              <a:ext cx="330200" cy="57150"/>
            </a:xfrm>
            <a:custGeom>
              <a:avLst/>
              <a:gdLst>
                <a:gd name="T0" fmla="*/ 116 w 116"/>
                <a:gd name="T1" fmla="*/ 10 h 20"/>
                <a:gd name="T2" fmla="*/ 105 w 116"/>
                <a:gd name="T3" fmla="*/ 20 h 20"/>
                <a:gd name="T4" fmla="*/ 10 w 116"/>
                <a:gd name="T5" fmla="*/ 20 h 20"/>
                <a:gd name="T6" fmla="*/ 0 w 116"/>
                <a:gd name="T7" fmla="*/ 10 h 20"/>
                <a:gd name="T8" fmla="*/ 0 w 116"/>
                <a:gd name="T9" fmla="*/ 10 h 20"/>
                <a:gd name="T10" fmla="*/ 10 w 116"/>
                <a:gd name="T11" fmla="*/ 0 h 20"/>
                <a:gd name="T12" fmla="*/ 105 w 116"/>
                <a:gd name="T13" fmla="*/ 0 h 20"/>
                <a:gd name="T14" fmla="*/ 116 w 116"/>
                <a:gd name="T15" fmla="*/ 1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6" h="20">
                  <a:moveTo>
                    <a:pt x="116" y="10"/>
                  </a:moveTo>
                  <a:cubicBezTo>
                    <a:pt x="116" y="15"/>
                    <a:pt x="111" y="20"/>
                    <a:pt x="105" y="20"/>
                  </a:cubicBezTo>
                  <a:cubicBezTo>
                    <a:pt x="10" y="20"/>
                    <a:pt x="10" y="20"/>
                    <a:pt x="10" y="20"/>
                  </a:cubicBezTo>
                  <a:cubicBezTo>
                    <a:pt x="4" y="20"/>
                    <a:pt x="0" y="15"/>
                    <a:pt x="0" y="10"/>
                  </a:cubicBezTo>
                  <a:cubicBezTo>
                    <a:pt x="0" y="10"/>
                    <a:pt x="0" y="10"/>
                    <a:pt x="0" y="10"/>
                  </a:cubicBezTo>
                  <a:cubicBezTo>
                    <a:pt x="0" y="4"/>
                    <a:pt x="4" y="0"/>
                    <a:pt x="10" y="0"/>
                  </a:cubicBezTo>
                  <a:cubicBezTo>
                    <a:pt x="105" y="0"/>
                    <a:pt x="105" y="0"/>
                    <a:pt x="105" y="0"/>
                  </a:cubicBezTo>
                  <a:cubicBezTo>
                    <a:pt x="111" y="0"/>
                    <a:pt x="116" y="4"/>
                    <a:pt x="116" y="10"/>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Freeform 17"/>
            <p:cNvSpPr>
              <a:spLocks/>
            </p:cNvSpPr>
            <p:nvPr/>
          </p:nvSpPr>
          <p:spPr bwMode="auto">
            <a:xfrm>
              <a:off x="4498975" y="4424363"/>
              <a:ext cx="831850" cy="119063"/>
            </a:xfrm>
            <a:custGeom>
              <a:avLst/>
              <a:gdLst>
                <a:gd name="T0" fmla="*/ 293 w 293"/>
                <a:gd name="T1" fmla="*/ 21 h 42"/>
                <a:gd name="T2" fmla="*/ 272 w 293"/>
                <a:gd name="T3" fmla="*/ 42 h 42"/>
                <a:gd name="T4" fmla="*/ 21 w 293"/>
                <a:gd name="T5" fmla="*/ 42 h 42"/>
                <a:gd name="T6" fmla="*/ 0 w 293"/>
                <a:gd name="T7" fmla="*/ 21 h 42"/>
                <a:gd name="T8" fmla="*/ 0 w 293"/>
                <a:gd name="T9" fmla="*/ 21 h 42"/>
                <a:gd name="T10" fmla="*/ 21 w 293"/>
                <a:gd name="T11" fmla="*/ 0 h 42"/>
                <a:gd name="T12" fmla="*/ 272 w 293"/>
                <a:gd name="T13" fmla="*/ 0 h 42"/>
                <a:gd name="T14" fmla="*/ 293 w 293"/>
                <a:gd name="T15" fmla="*/ 21 h 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3" h="42">
                  <a:moveTo>
                    <a:pt x="293" y="21"/>
                  </a:moveTo>
                  <a:cubicBezTo>
                    <a:pt x="293" y="32"/>
                    <a:pt x="284" y="42"/>
                    <a:pt x="272" y="42"/>
                  </a:cubicBezTo>
                  <a:cubicBezTo>
                    <a:pt x="21" y="42"/>
                    <a:pt x="21" y="42"/>
                    <a:pt x="21" y="42"/>
                  </a:cubicBezTo>
                  <a:cubicBezTo>
                    <a:pt x="10" y="42"/>
                    <a:pt x="0" y="32"/>
                    <a:pt x="0" y="21"/>
                  </a:cubicBezTo>
                  <a:cubicBezTo>
                    <a:pt x="0" y="21"/>
                    <a:pt x="0" y="21"/>
                    <a:pt x="0" y="21"/>
                  </a:cubicBezTo>
                  <a:cubicBezTo>
                    <a:pt x="0" y="9"/>
                    <a:pt x="10" y="0"/>
                    <a:pt x="21" y="0"/>
                  </a:cubicBezTo>
                  <a:cubicBezTo>
                    <a:pt x="272" y="0"/>
                    <a:pt x="272" y="0"/>
                    <a:pt x="272" y="0"/>
                  </a:cubicBezTo>
                  <a:cubicBezTo>
                    <a:pt x="284" y="0"/>
                    <a:pt x="293" y="9"/>
                    <a:pt x="293" y="21"/>
                  </a:cubicBezTo>
                  <a:close/>
                </a:path>
              </a:pathLst>
            </a:custGeom>
            <a:solidFill>
              <a:schemeClr val="accent5">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7" name="Rectangle 18"/>
            <p:cNvSpPr>
              <a:spLocks noChangeArrowheads="1"/>
            </p:cNvSpPr>
            <p:nvPr/>
          </p:nvSpPr>
          <p:spPr bwMode="auto">
            <a:xfrm>
              <a:off x="4731215" y="4157663"/>
              <a:ext cx="95250" cy="266700"/>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Freeform 25"/>
            <p:cNvSpPr>
              <a:spLocks/>
            </p:cNvSpPr>
            <p:nvPr/>
          </p:nvSpPr>
          <p:spPr bwMode="auto">
            <a:xfrm>
              <a:off x="4570413" y="3759200"/>
              <a:ext cx="692150" cy="422275"/>
            </a:xfrm>
            <a:custGeom>
              <a:avLst/>
              <a:gdLst>
                <a:gd name="T0" fmla="*/ 244 w 244"/>
                <a:gd name="T1" fmla="*/ 114 h 149"/>
                <a:gd name="T2" fmla="*/ 208 w 244"/>
                <a:gd name="T3" fmla="*/ 149 h 149"/>
                <a:gd name="T4" fmla="*/ 35 w 244"/>
                <a:gd name="T5" fmla="*/ 149 h 149"/>
                <a:gd name="T6" fmla="*/ 0 w 244"/>
                <a:gd name="T7" fmla="*/ 114 h 149"/>
                <a:gd name="T8" fmla="*/ 0 w 244"/>
                <a:gd name="T9" fmla="*/ 35 h 149"/>
                <a:gd name="T10" fmla="*/ 35 w 244"/>
                <a:gd name="T11" fmla="*/ 0 h 149"/>
                <a:gd name="T12" fmla="*/ 208 w 244"/>
                <a:gd name="T13" fmla="*/ 0 h 149"/>
                <a:gd name="T14" fmla="*/ 244 w 244"/>
                <a:gd name="T15" fmla="*/ 35 h 149"/>
                <a:gd name="T16" fmla="*/ 244 w 244"/>
                <a:gd name="T17" fmla="*/ 114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4" h="149">
                  <a:moveTo>
                    <a:pt x="244" y="114"/>
                  </a:moveTo>
                  <a:cubicBezTo>
                    <a:pt x="244" y="133"/>
                    <a:pt x="228" y="149"/>
                    <a:pt x="208" y="149"/>
                  </a:cubicBezTo>
                  <a:cubicBezTo>
                    <a:pt x="35" y="149"/>
                    <a:pt x="35" y="149"/>
                    <a:pt x="35" y="149"/>
                  </a:cubicBezTo>
                  <a:cubicBezTo>
                    <a:pt x="16" y="149"/>
                    <a:pt x="0" y="133"/>
                    <a:pt x="0" y="114"/>
                  </a:cubicBezTo>
                  <a:cubicBezTo>
                    <a:pt x="0" y="35"/>
                    <a:pt x="0" y="35"/>
                    <a:pt x="0" y="35"/>
                  </a:cubicBezTo>
                  <a:cubicBezTo>
                    <a:pt x="0" y="16"/>
                    <a:pt x="16" y="0"/>
                    <a:pt x="35" y="0"/>
                  </a:cubicBezTo>
                  <a:cubicBezTo>
                    <a:pt x="208" y="0"/>
                    <a:pt x="208" y="0"/>
                    <a:pt x="208" y="0"/>
                  </a:cubicBezTo>
                  <a:cubicBezTo>
                    <a:pt x="228" y="0"/>
                    <a:pt x="244" y="16"/>
                    <a:pt x="244" y="35"/>
                  </a:cubicBezTo>
                  <a:lnTo>
                    <a:pt x="244" y="114"/>
                  </a:lnTo>
                  <a:close/>
                </a:path>
              </a:pathLst>
            </a:custGeom>
            <a:solidFill>
              <a:schemeClr val="accent5">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p>
          </p:txBody>
        </p:sp>
        <p:cxnSp>
          <p:nvCxnSpPr>
            <p:cNvPr id="109" name="Straight Connector 108"/>
            <p:cNvCxnSpPr/>
            <p:nvPr/>
          </p:nvCxnSpPr>
          <p:spPr>
            <a:xfrm flipH="1">
              <a:off x="4567937" y="4539961"/>
              <a:ext cx="91922" cy="512762"/>
            </a:xfrm>
            <a:prstGeom prst="line">
              <a:avLst/>
            </a:prstGeom>
            <a:ln w="762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a:xfrm>
              <a:off x="5173117" y="4539961"/>
              <a:ext cx="91922" cy="512762"/>
            </a:xfrm>
            <a:prstGeom prst="line">
              <a:avLst/>
            </a:prstGeom>
            <a:ln w="762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nvGrpSpPr>
            <p:cNvPr id="111" name="Group 110"/>
            <p:cNvGrpSpPr/>
            <p:nvPr/>
          </p:nvGrpSpPr>
          <p:grpSpPr>
            <a:xfrm>
              <a:off x="4710119" y="4539962"/>
              <a:ext cx="410797" cy="302167"/>
              <a:chOff x="4720337" y="4692361"/>
              <a:chExt cx="697102" cy="512762"/>
            </a:xfrm>
          </p:grpSpPr>
          <p:cxnSp>
            <p:nvCxnSpPr>
              <p:cNvPr id="112" name="Straight Connector 111"/>
              <p:cNvCxnSpPr/>
              <p:nvPr/>
            </p:nvCxnSpPr>
            <p:spPr>
              <a:xfrm flipH="1">
                <a:off x="4720337" y="4692361"/>
                <a:ext cx="91922" cy="512762"/>
              </a:xfrm>
              <a:prstGeom prst="line">
                <a:avLst/>
              </a:prstGeom>
              <a:ln w="762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p:nvPr/>
            </p:nvCxnSpPr>
            <p:spPr>
              <a:xfrm>
                <a:off x="5325517" y="4692361"/>
                <a:ext cx="91922" cy="512762"/>
              </a:xfrm>
              <a:prstGeom prst="line">
                <a:avLst/>
              </a:prstGeom>
              <a:ln w="762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grpSp>
      <p:pic>
        <p:nvPicPr>
          <p:cNvPr id="68" name="Picture 67"/>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5067614" y="3492024"/>
            <a:ext cx="804029" cy="120517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70" name="TextBox 69"/>
          <p:cNvSpPr txBox="1"/>
          <p:nvPr/>
        </p:nvSpPr>
        <p:spPr>
          <a:xfrm>
            <a:off x="4852116" y="4796124"/>
            <a:ext cx="1322823" cy="369332"/>
          </a:xfrm>
          <a:prstGeom prst="rect">
            <a:avLst/>
          </a:prstGeom>
          <a:noFill/>
        </p:spPr>
        <p:txBody>
          <a:bodyPr wrap="none" rtlCol="0">
            <a:spAutoFit/>
          </a:bodyPr>
          <a:lstStyle/>
          <a:p>
            <a:r>
              <a:rPr lang="en-US" dirty="0"/>
              <a:t>(not a chair)</a:t>
            </a:r>
          </a:p>
        </p:txBody>
      </p:sp>
    </p:spTree>
    <p:extLst>
      <p:ext uri="{BB962C8B-B14F-4D97-AF65-F5344CB8AC3E}">
        <p14:creationId xmlns:p14="http://schemas.microsoft.com/office/powerpoint/2010/main" val="902491959"/>
      </p:ext>
    </p:extLst>
  </p:cSld>
  <p:clrMapOvr>
    <a:masterClrMapping/>
  </p:clrMapOvr>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Retrospektíva">
  <a:themeElements>
    <a:clrScheme name="Retrospektíva">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Retrospektíva">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ktíva">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9CC26709-368C-4D72-9060-94E5B3FF3CD6}"/>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91E57C78B9F604FB8BAD296D1460E2A" ma:contentTypeVersion="1" ma:contentTypeDescription="Create a new document." ma:contentTypeScope="" ma:versionID="fb382fe2362acd2155f454904f478e4d">
  <xsd:schema xmlns:xsd="http://www.w3.org/2001/XMLSchema" xmlns:xs="http://www.w3.org/2001/XMLSchema" xmlns:p="http://schemas.microsoft.com/office/2006/metadata/properties" xmlns:ns3="636b0322-90fb-440c-9cbc-22749e7231e9" targetNamespace="http://schemas.microsoft.com/office/2006/metadata/properties" ma:root="true" ma:fieldsID="b9887c63ce4710c1aeb75a5f03aecb69" ns3:_="">
    <xsd:import namespace="636b0322-90fb-440c-9cbc-22749e7231e9"/>
    <xsd:element name="properties">
      <xsd:complexType>
        <xsd:sequence>
          <xsd:element name="documentManagement">
            <xsd:complexType>
              <xsd:all>
                <xsd:element ref="ns3: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36b0322-90fb-440c-9cbc-22749e7231e9"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6DB243D-F585-435F-A2EA-E3678FDD33D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36b0322-90fb-440c-9cbc-22749e7231e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025FDD9-4C58-4084-9F89-0E6ADD6FFF55}">
  <ds:schemaRefs>
    <ds:schemaRef ds:uri="http://purl.org/dc/elements/1.1/"/>
    <ds:schemaRef ds:uri="http://schemas.microsoft.com/office/2006/metadata/properties"/>
    <ds:schemaRef ds:uri="636b0322-90fb-440c-9cbc-22749e7231e9"/>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www.w3.org/XML/1998/namespace"/>
    <ds:schemaRef ds:uri="http://purl.org/dc/dcmitype/"/>
  </ds:schemaRefs>
</ds:datastoreItem>
</file>

<file path=customXml/itemProps3.xml><?xml version="1.0" encoding="utf-8"?>
<ds:datastoreItem xmlns:ds="http://schemas.openxmlformats.org/officeDocument/2006/customXml" ds:itemID="{B0CA13EC-1D3C-4D6F-8D1C-E8A452CFC79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6174</TotalTime>
  <Words>1766</Words>
  <Application>Microsoft Office PowerPoint</Application>
  <PresentationFormat>Широкоэкранный</PresentationFormat>
  <Paragraphs>297</Paragraphs>
  <Slides>40</Slides>
  <Notes>27</Notes>
  <HiddenSlides>0</HiddenSlides>
  <MMClips>0</MMClips>
  <ScaleCrop>false</ScaleCrop>
  <HeadingPairs>
    <vt:vector size="6" baseType="variant">
      <vt:variant>
        <vt:lpstr>Использованные шрифты</vt:lpstr>
      </vt:variant>
      <vt:variant>
        <vt:i4>9</vt:i4>
      </vt:variant>
      <vt:variant>
        <vt:lpstr>Тема</vt:lpstr>
      </vt:variant>
      <vt:variant>
        <vt:i4>3</vt:i4>
      </vt:variant>
      <vt:variant>
        <vt:lpstr>Заголовки слайдов</vt:lpstr>
      </vt:variant>
      <vt:variant>
        <vt:i4>40</vt:i4>
      </vt:variant>
    </vt:vector>
  </HeadingPairs>
  <TitlesOfParts>
    <vt:vector size="52" baseType="lpstr">
      <vt:lpstr>ＭＳ Ｐゴシック</vt:lpstr>
      <vt:lpstr>Arial</vt:lpstr>
      <vt:lpstr>Calibri</vt:lpstr>
      <vt:lpstr>Calibri Light</vt:lpstr>
      <vt:lpstr>Gill Sans</vt:lpstr>
      <vt:lpstr>PFDinTextCompPro-Bold</vt:lpstr>
      <vt:lpstr>Segoe</vt:lpstr>
      <vt:lpstr>Segoe UI</vt:lpstr>
      <vt:lpstr>Segoe UI Light</vt:lpstr>
      <vt:lpstr>1_Office Theme</vt:lpstr>
      <vt:lpstr>Retrospektíva</vt:lpstr>
      <vt:lpstr>Office Theme</vt:lpstr>
      <vt:lpstr> Intro to Machine    Learning</vt:lpstr>
      <vt:lpstr>Types of learning</vt:lpstr>
      <vt:lpstr>Supervised Learning</vt:lpstr>
      <vt:lpstr>Unsupervised Learning</vt:lpstr>
      <vt:lpstr>Reinforcement Learning</vt:lpstr>
      <vt:lpstr>Introduction to Machine Learning</vt:lpstr>
      <vt:lpstr> Classification </vt:lpstr>
      <vt:lpstr>Machine Learning</vt:lpstr>
      <vt:lpstr>Classification</vt:lpstr>
      <vt:lpstr>Classification</vt:lpstr>
      <vt:lpstr>Classification</vt:lpstr>
      <vt:lpstr>Classification</vt:lpstr>
      <vt:lpstr>Classification</vt:lpstr>
      <vt:lpstr>Classification</vt:lpstr>
      <vt:lpstr>Classification</vt:lpstr>
      <vt:lpstr>Classification</vt:lpstr>
      <vt:lpstr>Classification</vt:lpstr>
      <vt:lpstr>Classification</vt:lpstr>
      <vt:lpstr>Classification</vt:lpstr>
      <vt:lpstr>Classification</vt:lpstr>
      <vt:lpstr>Classification</vt:lpstr>
      <vt:lpstr>Classification</vt:lpstr>
      <vt:lpstr>Classification</vt:lpstr>
      <vt:lpstr>Classification</vt:lpstr>
      <vt:lpstr> Regression  </vt:lpstr>
      <vt:lpstr>Regression</vt:lpstr>
      <vt:lpstr>Regression</vt:lpstr>
      <vt:lpstr>Regression</vt:lpstr>
      <vt:lpstr>Regression</vt:lpstr>
      <vt:lpstr>Regression</vt:lpstr>
      <vt:lpstr>Regression</vt:lpstr>
      <vt:lpstr>Regression</vt:lpstr>
      <vt:lpstr>Regression</vt:lpstr>
      <vt:lpstr>Regression Applications</vt:lpstr>
      <vt:lpstr>Supervised Learning</vt:lpstr>
      <vt:lpstr>How do I start?</vt:lpstr>
      <vt:lpstr>Презентация PowerPoint</vt:lpstr>
      <vt:lpstr>Презентация PowerPoint</vt:lpstr>
      <vt:lpstr>Презентация PowerPoint</vt:lpstr>
      <vt:lpstr>Презентация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Frank Gartland</dc:creator>
  <cp:lastModifiedBy>Ctoisadmin</cp:lastModifiedBy>
  <cp:revision>152</cp:revision>
  <dcterms:created xsi:type="dcterms:W3CDTF">2015-06-26T17:24:48Z</dcterms:created>
  <dcterms:modified xsi:type="dcterms:W3CDTF">2018-05-14T04:37:13Z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0x010100391E57C78B9F604FB8BAD296D1460E2A</vt:lpwstr>
  </property>
  <property fmtid="{D5CDD505-2E9C-101B-9397-08002B2CF9AE}" pid="3" name="IsMyDocuments">
    <vt:bool>true</vt:bool>
  </property>
  <property fmtid="{D5CDD505-2E9C-101B-9397-08002B2CF9AE}" pid="4" name="Related Type Document">
    <vt:lpwstr/>
  </property>
  <property fmtid="{D5CDD505-2E9C-101B-9397-08002B2CF9AE}" pid="5" name="Document Tag">
    <vt:lpwstr>24;#Content Templates|bdbbc9aa-4892-4816-9e36-bf1120da60e9</vt:lpwstr>
  </property>
  <property fmtid="{D5CDD505-2E9C-101B-9397-08002B2CF9AE}" pid="6" name="TaxKeyword">
    <vt:lpwstr/>
  </property>
  <property fmtid="{D5CDD505-2E9C-101B-9397-08002B2CF9AE}" pid="7" name="DocVizPreviewMetadata_Count">
    <vt:i4>12</vt:i4>
  </property>
  <property fmtid="{D5CDD505-2E9C-101B-9397-08002B2CF9AE}" pid="8" name="DocVizPreviewMetadata_0">
    <vt:lpwstr>300x168x2</vt:lpwstr>
  </property>
</Properties>
</file>